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8" r:id="rId2"/>
    <p:sldId id="269" r:id="rId3"/>
    <p:sldId id="270" r:id="rId4"/>
    <p:sldId id="282" r:id="rId5"/>
    <p:sldId id="271" r:id="rId6"/>
    <p:sldId id="272" r:id="rId7"/>
    <p:sldId id="283" r:id="rId8"/>
    <p:sldId id="273" r:id="rId9"/>
    <p:sldId id="274" r:id="rId10"/>
    <p:sldId id="284" r:id="rId11"/>
    <p:sldId id="275" r:id="rId12"/>
    <p:sldId id="288" r:id="rId13"/>
    <p:sldId id="279" r:id="rId14"/>
    <p:sldId id="285" r:id="rId15"/>
    <p:sldId id="281" r:id="rId16"/>
    <p:sldId id="276" r:id="rId17"/>
    <p:sldId id="277" r:id="rId18"/>
    <p:sldId id="278" r:id="rId19"/>
    <p:sldId id="286" r:id="rId20"/>
  </p:sldIdLst>
  <p:sldSz cx="6858000" cy="9144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09"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F9999"/>
    <a:srgbClr val="CCCCFF"/>
    <a:srgbClr val="FF99FF"/>
    <a:srgbClr val="FFCCFF"/>
    <a:srgbClr val="FFC9C9"/>
    <a:srgbClr val="FFB9B9"/>
    <a:srgbClr val="CC99FF"/>
    <a:srgbClr val="ECF3FA"/>
    <a:srgbClr val="4BA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1383" autoAdjust="0"/>
  </p:normalViewPr>
  <p:slideViewPr>
    <p:cSldViewPr snapToGrid="0">
      <p:cViewPr varScale="1">
        <p:scale>
          <a:sx n="76" d="100"/>
          <a:sy n="76" d="100"/>
        </p:scale>
        <p:origin x="319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760" y="36"/>
      </p:cViewPr>
      <p:guideLst>
        <p:guide orient="horz" pos="3109"/>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2918621" cy="495131"/>
          </a:xfrm>
          <a:prstGeom prst="rect">
            <a:avLst/>
          </a:prstGeom>
        </p:spPr>
        <p:txBody>
          <a:bodyPr vert="horz" lIns="90666" tIns="45334" rIns="90666" bIns="4533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4" y="2"/>
            <a:ext cx="2918621" cy="495131"/>
          </a:xfrm>
          <a:prstGeom prst="rect">
            <a:avLst/>
          </a:prstGeom>
        </p:spPr>
        <p:txBody>
          <a:bodyPr vert="horz" lIns="90666" tIns="45334" rIns="90666" bIns="45334" rtlCol="0"/>
          <a:lstStyle>
            <a:lvl1pPr algn="r">
              <a:defRPr sz="1200"/>
            </a:lvl1pPr>
          </a:lstStyle>
          <a:p>
            <a:fld id="{55DCE978-CA80-4858-8962-22B1D98013BF}" type="datetimeFigureOut">
              <a:rPr kumimoji="1" lang="ja-JP" altLang="en-US" smtClean="0"/>
              <a:t>2026/8/13</a:t>
            </a:fld>
            <a:endParaRPr kumimoji="1" lang="ja-JP" altLang="en-US"/>
          </a:p>
        </p:txBody>
      </p:sp>
      <p:sp>
        <p:nvSpPr>
          <p:cNvPr id="4" name="スライド イメージ プレースホルダー 3"/>
          <p:cNvSpPr>
            <a:spLocks noGrp="1" noRot="1" noChangeAspect="1"/>
          </p:cNvSpPr>
          <p:nvPr>
            <p:ph type="sldImg" idx="2"/>
          </p:nvPr>
        </p:nvSpPr>
        <p:spPr>
          <a:xfrm>
            <a:off x="2119313" y="1235075"/>
            <a:ext cx="2497137" cy="3332163"/>
          </a:xfrm>
          <a:prstGeom prst="rect">
            <a:avLst/>
          </a:prstGeom>
          <a:noFill/>
          <a:ln w="12700">
            <a:solidFill>
              <a:prstClr val="black"/>
            </a:solidFill>
          </a:ln>
        </p:spPr>
        <p:txBody>
          <a:bodyPr vert="horz" lIns="90666" tIns="45334" rIns="90666" bIns="45334" rtlCol="0" anchor="ctr"/>
          <a:lstStyle/>
          <a:p>
            <a:endParaRPr lang="ja-JP" altLang="en-US"/>
          </a:p>
        </p:txBody>
      </p:sp>
      <p:sp>
        <p:nvSpPr>
          <p:cNvPr id="5" name="ノート プレースホルダー 4"/>
          <p:cNvSpPr>
            <a:spLocks noGrp="1"/>
          </p:cNvSpPr>
          <p:nvPr>
            <p:ph type="body" sz="quarter" idx="3"/>
          </p:nvPr>
        </p:nvSpPr>
        <p:spPr>
          <a:xfrm>
            <a:off x="673892" y="4751053"/>
            <a:ext cx="5387982" cy="3886937"/>
          </a:xfrm>
          <a:prstGeom prst="rect">
            <a:avLst/>
          </a:prstGeom>
        </p:spPr>
        <p:txBody>
          <a:bodyPr vert="horz" lIns="90666" tIns="45334" rIns="90666" bIns="4533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377534"/>
            <a:ext cx="2918621" cy="495131"/>
          </a:xfrm>
          <a:prstGeom prst="rect">
            <a:avLst/>
          </a:prstGeom>
        </p:spPr>
        <p:txBody>
          <a:bodyPr vert="horz" lIns="90666" tIns="45334" rIns="90666" bIns="4533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4" y="9377534"/>
            <a:ext cx="2918621" cy="495131"/>
          </a:xfrm>
          <a:prstGeom prst="rect">
            <a:avLst/>
          </a:prstGeom>
        </p:spPr>
        <p:txBody>
          <a:bodyPr vert="horz" lIns="90666" tIns="45334" rIns="90666" bIns="45334" rtlCol="0" anchor="b"/>
          <a:lstStyle>
            <a:lvl1pPr algn="r">
              <a:defRPr sz="1200"/>
            </a:lvl1pPr>
          </a:lstStyle>
          <a:p>
            <a:fld id="{D0A412F6-30FF-455D-B269-AE224075B2D9}" type="slidenum">
              <a:rPr kumimoji="1" lang="ja-JP" altLang="en-US" smtClean="0"/>
              <a:t>‹#›</a:t>
            </a:fld>
            <a:endParaRPr kumimoji="1" lang="ja-JP" altLang="en-US"/>
          </a:p>
        </p:txBody>
      </p:sp>
    </p:spTree>
    <p:extLst>
      <p:ext uri="{BB962C8B-B14F-4D97-AF65-F5344CB8AC3E}">
        <p14:creationId xmlns:p14="http://schemas.microsoft.com/office/powerpoint/2010/main" val="367099384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1</a:t>
            </a:fld>
            <a:endParaRPr kumimoji="1" lang="ja-JP" altLang="en-US"/>
          </a:p>
        </p:txBody>
      </p:sp>
    </p:spTree>
    <p:extLst>
      <p:ext uri="{BB962C8B-B14F-4D97-AF65-F5344CB8AC3E}">
        <p14:creationId xmlns:p14="http://schemas.microsoft.com/office/powerpoint/2010/main" val="1894024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5</a:t>
            </a:fld>
            <a:endParaRPr kumimoji="1" lang="ja-JP" altLang="en-US"/>
          </a:p>
        </p:txBody>
      </p:sp>
    </p:spTree>
    <p:extLst>
      <p:ext uri="{BB962C8B-B14F-4D97-AF65-F5344CB8AC3E}">
        <p14:creationId xmlns:p14="http://schemas.microsoft.com/office/powerpoint/2010/main" val="2114028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6</a:t>
            </a:fld>
            <a:endParaRPr kumimoji="1" lang="ja-JP" altLang="en-US"/>
          </a:p>
        </p:txBody>
      </p:sp>
    </p:spTree>
    <p:extLst>
      <p:ext uri="{BB962C8B-B14F-4D97-AF65-F5344CB8AC3E}">
        <p14:creationId xmlns:p14="http://schemas.microsoft.com/office/powerpoint/2010/main" val="292176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7</a:t>
            </a:fld>
            <a:endParaRPr kumimoji="1" lang="ja-JP" altLang="en-US"/>
          </a:p>
        </p:txBody>
      </p:sp>
    </p:spTree>
    <p:extLst>
      <p:ext uri="{BB962C8B-B14F-4D97-AF65-F5344CB8AC3E}">
        <p14:creationId xmlns:p14="http://schemas.microsoft.com/office/powerpoint/2010/main" val="155406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8</a:t>
            </a:fld>
            <a:endParaRPr kumimoji="1" lang="ja-JP" altLang="en-US"/>
          </a:p>
        </p:txBody>
      </p:sp>
    </p:spTree>
    <p:extLst>
      <p:ext uri="{BB962C8B-B14F-4D97-AF65-F5344CB8AC3E}">
        <p14:creationId xmlns:p14="http://schemas.microsoft.com/office/powerpoint/2010/main" val="2759371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9</a:t>
            </a:fld>
            <a:endParaRPr kumimoji="1" lang="ja-JP" altLang="en-US"/>
          </a:p>
        </p:txBody>
      </p:sp>
    </p:spTree>
    <p:extLst>
      <p:ext uri="{BB962C8B-B14F-4D97-AF65-F5344CB8AC3E}">
        <p14:creationId xmlns:p14="http://schemas.microsoft.com/office/powerpoint/2010/main" val="2815208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10</a:t>
            </a:fld>
            <a:endParaRPr kumimoji="1" lang="ja-JP" altLang="en-US"/>
          </a:p>
        </p:txBody>
      </p:sp>
    </p:spTree>
    <p:extLst>
      <p:ext uri="{BB962C8B-B14F-4D97-AF65-F5344CB8AC3E}">
        <p14:creationId xmlns:p14="http://schemas.microsoft.com/office/powerpoint/2010/main" val="2207944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18</a:t>
            </a:fld>
            <a:endParaRPr kumimoji="1" lang="ja-JP" altLang="en-US"/>
          </a:p>
        </p:txBody>
      </p:sp>
    </p:spTree>
    <p:extLst>
      <p:ext uri="{BB962C8B-B14F-4D97-AF65-F5344CB8AC3E}">
        <p14:creationId xmlns:p14="http://schemas.microsoft.com/office/powerpoint/2010/main" val="3768378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0A412F6-30FF-455D-B269-AE224075B2D9}" type="slidenum">
              <a:rPr kumimoji="1" lang="ja-JP" altLang="en-US" smtClean="0"/>
              <a:t>19</a:t>
            </a:fld>
            <a:endParaRPr kumimoji="1" lang="ja-JP" altLang="en-US"/>
          </a:p>
        </p:txBody>
      </p:sp>
    </p:spTree>
    <p:extLst>
      <p:ext uri="{BB962C8B-B14F-4D97-AF65-F5344CB8AC3E}">
        <p14:creationId xmlns:p14="http://schemas.microsoft.com/office/powerpoint/2010/main" val="3397696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496484"/>
            <a:ext cx="5143500" cy="3183467"/>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27BF5B4-554E-4FD0-BC02-0A5BA9F48731}"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1079577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E34832A-7CB6-4CF0-8105-B1770E74D2C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3778269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7" y="486834"/>
            <a:ext cx="1478756" cy="774911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8" y="486834"/>
            <a:ext cx="4350544" cy="77491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43EC83-7BAF-40F9-8146-1DCA0EB05BAA}"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2312601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BCF5582-40D0-479A-A486-7F2E54E09AB6}"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1387578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279653"/>
            <a:ext cx="5915025" cy="3803649"/>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119286"/>
            <a:ext cx="5915025" cy="200024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D8D8B9F-A37C-441F-8AB9-E6AB85C669B5}"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181128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434167"/>
            <a:ext cx="2914650" cy="580178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434167"/>
            <a:ext cx="2914650" cy="580178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AF4CBF5-0CB0-42DB-BD5B-6534F67040B5}"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1072052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486836"/>
            <a:ext cx="5915025" cy="1767417"/>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340100"/>
            <a:ext cx="2901255" cy="491278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340100"/>
            <a:ext cx="2915543" cy="491278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FDE5101-3D51-493E-9F96-90A03B8D4CF2}"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244263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B087EFF-298D-4E89-96A8-F1C214B87A6E}"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295846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57A7692-645B-4052-B9EC-D6EE6C4107AA}"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277154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09600"/>
            <a:ext cx="2211884" cy="21336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BBD7D13-2C7A-4AF0-8581-945CA6CDD7BB}"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75791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09600"/>
            <a:ext cx="2211884" cy="21336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316569"/>
            <a:ext cx="3471863" cy="649816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図を追加</a:t>
            </a:r>
          </a:p>
        </p:txBody>
      </p:sp>
      <p:sp>
        <p:nvSpPr>
          <p:cNvPr id="4" name="テキスト プレースホルダー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689A5C0-8503-4B68-8F5E-7B08B0E1D45B}"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2866855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3EE4BC5-C4E8-49E3-B3CE-C908FE9431F4}"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BD6F1CBD-B437-47E4-8EA4-6A9B6D02C591}" type="slidenum">
              <a:rPr kumimoji="1" lang="ja-JP" altLang="en-US" smtClean="0"/>
              <a:t>‹#›</a:t>
            </a:fld>
            <a:endParaRPr kumimoji="1" lang="ja-JP" altLang="en-US"/>
          </a:p>
        </p:txBody>
      </p:sp>
    </p:spTree>
    <p:extLst>
      <p:ext uri="{BB962C8B-B14F-4D97-AF65-F5344CB8AC3E}">
        <p14:creationId xmlns:p14="http://schemas.microsoft.com/office/powerpoint/2010/main" val="1077530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image" Target="../media/image11.png"/><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フローチャート: 処理 28"/>
          <p:cNvSpPr/>
          <p:nvPr/>
        </p:nvSpPr>
        <p:spPr>
          <a:xfrm>
            <a:off x="254984" y="966319"/>
            <a:ext cx="294208" cy="8118378"/>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ローチャート: 処理 33"/>
          <p:cNvSpPr/>
          <p:nvPr/>
        </p:nvSpPr>
        <p:spPr>
          <a:xfrm>
            <a:off x="3240359" y="933675"/>
            <a:ext cx="232725" cy="8210325"/>
          </a:xfrm>
          <a:prstGeom prst="flowChartProcess">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フローチャート: 処理 34"/>
          <p:cNvSpPr/>
          <p:nvPr/>
        </p:nvSpPr>
        <p:spPr>
          <a:xfrm>
            <a:off x="4337060" y="2272603"/>
            <a:ext cx="263108" cy="6871397"/>
          </a:xfrm>
          <a:prstGeom prst="flowChartProcess">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フローチャート: 処理 113"/>
          <p:cNvSpPr/>
          <p:nvPr/>
        </p:nvSpPr>
        <p:spPr>
          <a:xfrm>
            <a:off x="6136675" y="2229042"/>
            <a:ext cx="169886" cy="6892983"/>
          </a:xfrm>
          <a:prstGeom prst="flowChartProcess">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フローチャート: 処理 35"/>
          <p:cNvSpPr/>
          <p:nvPr/>
        </p:nvSpPr>
        <p:spPr>
          <a:xfrm>
            <a:off x="4760347" y="2264779"/>
            <a:ext cx="257525" cy="6857246"/>
          </a:xfrm>
          <a:prstGeom prst="flowChartProcess">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フローチャート: 処理 36"/>
          <p:cNvSpPr/>
          <p:nvPr/>
        </p:nvSpPr>
        <p:spPr>
          <a:xfrm>
            <a:off x="5694176" y="2255832"/>
            <a:ext cx="206891" cy="6888168"/>
          </a:xfrm>
          <a:prstGeom prst="flowChart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ホームベース 107"/>
          <p:cNvSpPr/>
          <p:nvPr/>
        </p:nvSpPr>
        <p:spPr>
          <a:xfrm>
            <a:off x="5803651" y="4810457"/>
            <a:ext cx="973457" cy="575155"/>
          </a:xfrm>
          <a:prstGeom prst="homePlate">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ホームベース 26"/>
          <p:cNvSpPr/>
          <p:nvPr/>
        </p:nvSpPr>
        <p:spPr>
          <a:xfrm>
            <a:off x="5126296" y="4807851"/>
            <a:ext cx="1041404" cy="576803"/>
          </a:xfrm>
          <a:prstGeom prst="homePlate">
            <a:avLst/>
          </a:prstGeom>
          <a:solidFill>
            <a:srgbClr val="FFB9B9"/>
          </a:solidFill>
          <a:ln>
            <a:solidFill>
              <a:srgbClr val="FFB9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ホームベース 24"/>
          <p:cNvSpPr/>
          <p:nvPr/>
        </p:nvSpPr>
        <p:spPr>
          <a:xfrm>
            <a:off x="4272487" y="4809500"/>
            <a:ext cx="1343075" cy="575155"/>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ホームベース 22"/>
          <p:cNvSpPr/>
          <p:nvPr/>
        </p:nvSpPr>
        <p:spPr>
          <a:xfrm>
            <a:off x="4187997" y="4809500"/>
            <a:ext cx="961025" cy="574576"/>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フローチャート: 処理 106"/>
          <p:cNvSpPr/>
          <p:nvPr/>
        </p:nvSpPr>
        <p:spPr>
          <a:xfrm>
            <a:off x="3817133" y="879047"/>
            <a:ext cx="213401" cy="8264953"/>
          </a:xfrm>
          <a:prstGeom prst="flowChartProcess">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ホームベース 20"/>
          <p:cNvSpPr/>
          <p:nvPr/>
        </p:nvSpPr>
        <p:spPr>
          <a:xfrm>
            <a:off x="3625297" y="4810457"/>
            <a:ext cx="986901" cy="573617"/>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ホームベース 104"/>
          <p:cNvSpPr/>
          <p:nvPr/>
        </p:nvSpPr>
        <p:spPr>
          <a:xfrm>
            <a:off x="3231470" y="4811758"/>
            <a:ext cx="904044" cy="574577"/>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ローチャート: 処理 32"/>
          <p:cNvSpPr/>
          <p:nvPr/>
        </p:nvSpPr>
        <p:spPr>
          <a:xfrm>
            <a:off x="2792279" y="935314"/>
            <a:ext cx="239680" cy="8208686"/>
          </a:xfrm>
          <a:prstGeom prst="flowChartProcess">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フローチャート: 処理 31"/>
          <p:cNvSpPr/>
          <p:nvPr/>
        </p:nvSpPr>
        <p:spPr>
          <a:xfrm>
            <a:off x="2191461" y="962023"/>
            <a:ext cx="291697" cy="8181977"/>
          </a:xfrm>
          <a:prstGeom prst="flowChartProces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フローチャート: 処理 30"/>
          <p:cNvSpPr/>
          <p:nvPr/>
        </p:nvSpPr>
        <p:spPr>
          <a:xfrm>
            <a:off x="1552542" y="994700"/>
            <a:ext cx="267115" cy="8149300"/>
          </a:xfrm>
          <a:prstGeom prst="flowChartProcess">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ローチャート: 処理 29"/>
          <p:cNvSpPr/>
          <p:nvPr/>
        </p:nvSpPr>
        <p:spPr>
          <a:xfrm>
            <a:off x="908394" y="962023"/>
            <a:ext cx="266745" cy="8160002"/>
          </a:xfrm>
          <a:prstGeom prst="flowChartProcess">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ホームベース 17"/>
          <p:cNvSpPr/>
          <p:nvPr/>
        </p:nvSpPr>
        <p:spPr>
          <a:xfrm>
            <a:off x="2676804" y="4811680"/>
            <a:ext cx="832352" cy="574928"/>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12"/>
          <p:cNvSpPr/>
          <p:nvPr/>
        </p:nvSpPr>
        <p:spPr>
          <a:xfrm>
            <a:off x="611186" y="236030"/>
            <a:ext cx="5217923" cy="630801"/>
          </a:xfrm>
          <a:prstGeom prst="round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ホームベース 15"/>
          <p:cNvSpPr/>
          <p:nvPr/>
        </p:nvSpPr>
        <p:spPr>
          <a:xfrm>
            <a:off x="2006868" y="4810458"/>
            <a:ext cx="1028458" cy="576150"/>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ホームベース 13"/>
          <p:cNvSpPr/>
          <p:nvPr/>
        </p:nvSpPr>
        <p:spPr>
          <a:xfrm>
            <a:off x="1463318" y="4811680"/>
            <a:ext cx="882593" cy="572396"/>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ホームベース 9"/>
          <p:cNvSpPr/>
          <p:nvPr/>
        </p:nvSpPr>
        <p:spPr>
          <a:xfrm>
            <a:off x="798073" y="4810220"/>
            <a:ext cx="1022684" cy="573855"/>
          </a:xfrm>
          <a:prstGeom prst="homePlat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円形吹き出し 1"/>
          <p:cNvSpPr/>
          <p:nvPr/>
        </p:nvSpPr>
        <p:spPr>
          <a:xfrm>
            <a:off x="0" y="335860"/>
            <a:ext cx="7023300" cy="578769"/>
          </a:xfrm>
          <a:prstGeom prst="wedgeEllipse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nSpc>
                <a:spcPts val="3500"/>
              </a:lnSpc>
            </a:pPr>
            <a:r>
              <a:rPr lang="ja-JP" altLang="en-US" sz="3200" b="1" dirty="0">
                <a:solidFill>
                  <a:srgbClr val="0099FF"/>
                </a:solidFill>
                <a:latin typeface="メイリオ" panose="020B0604030504040204" pitchFamily="50" charset="-128"/>
                <a:ea typeface="メイリオ" panose="020B0604030504040204" pitchFamily="50" charset="-128"/>
              </a:rPr>
              <a:t>出産育児のガイドライン</a:t>
            </a:r>
          </a:p>
        </p:txBody>
      </p:sp>
      <p:sp>
        <p:nvSpPr>
          <p:cNvPr id="3" name="正方形/長方形 2"/>
          <p:cNvSpPr/>
          <p:nvPr/>
        </p:nvSpPr>
        <p:spPr>
          <a:xfrm>
            <a:off x="5645934" y="58008"/>
            <a:ext cx="1273126" cy="201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dirty="0">
                <a:solidFill>
                  <a:sysClr val="windowText" lastClr="000000"/>
                </a:solidFill>
                <a:latin typeface="メイリオ" panose="020B0604030504040204" pitchFamily="50" charset="-128"/>
                <a:ea typeface="メイリオ" panose="020B0604030504040204" pitchFamily="50" charset="-128"/>
              </a:rPr>
              <a:t>令和８年４月作成</a:t>
            </a:r>
            <a:endParaRPr lang="en-US" altLang="ja-JP" sz="1000" dirty="0">
              <a:solidFill>
                <a:sysClr val="windowText" lastClr="000000"/>
              </a:solidFill>
              <a:latin typeface="メイリオ" panose="020B0604030504040204" pitchFamily="50" charset="-128"/>
              <a:ea typeface="メイリオ" panose="020B0604030504040204" pitchFamily="50" charset="-128"/>
            </a:endParaRPr>
          </a:p>
        </p:txBody>
      </p:sp>
      <p:grpSp>
        <p:nvGrpSpPr>
          <p:cNvPr id="4" name="グループ化 3"/>
          <p:cNvGrpSpPr/>
          <p:nvPr/>
        </p:nvGrpSpPr>
        <p:grpSpPr>
          <a:xfrm>
            <a:off x="5977849" y="8832827"/>
            <a:ext cx="918314" cy="379828"/>
            <a:chOff x="6111980" y="8878053"/>
            <a:chExt cx="785770" cy="274209"/>
          </a:xfrm>
        </p:grpSpPr>
        <p:sp>
          <p:nvSpPr>
            <p:cNvPr id="5" name="正方形/長方形 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9" name="ホームベース 8"/>
          <p:cNvSpPr/>
          <p:nvPr/>
        </p:nvSpPr>
        <p:spPr>
          <a:xfrm>
            <a:off x="261233" y="4810458"/>
            <a:ext cx="937913" cy="576775"/>
          </a:xfrm>
          <a:prstGeom prst="homePlate">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133282" y="4877682"/>
            <a:ext cx="1463040" cy="400110"/>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産前</a:t>
            </a:r>
            <a:endParaRPr kumimoji="1" lang="en-US" altLang="ja-JP" sz="1000" b="1" dirty="0">
              <a:latin typeface="メイリオ" panose="020B0604030504040204" pitchFamily="50" charset="-128"/>
              <a:ea typeface="メイリオ" panose="020B0604030504040204" pitchFamily="50" charset="-128"/>
            </a:endParaRPr>
          </a:p>
          <a:p>
            <a:r>
              <a:rPr kumimoji="1" lang="ja-JP" altLang="en-US" sz="1000" b="1" dirty="0">
                <a:latin typeface="メイリオ" panose="020B0604030504040204" pitchFamily="50" charset="-128"/>
                <a:ea typeface="メイリオ" panose="020B0604030504040204" pitchFamily="50" charset="-128"/>
              </a:rPr>
              <a:t>６週間</a:t>
            </a:r>
          </a:p>
        </p:txBody>
      </p:sp>
      <p:sp>
        <p:nvSpPr>
          <p:cNvPr id="15" name="テキスト ボックス 14"/>
          <p:cNvSpPr txBox="1"/>
          <p:nvPr/>
        </p:nvSpPr>
        <p:spPr>
          <a:xfrm>
            <a:off x="1780114" y="4975422"/>
            <a:ext cx="872197"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出産日</a:t>
            </a:r>
          </a:p>
        </p:txBody>
      </p:sp>
      <p:sp>
        <p:nvSpPr>
          <p:cNvPr id="17" name="テキスト ボックス 16"/>
          <p:cNvSpPr txBox="1"/>
          <p:nvPr/>
        </p:nvSpPr>
        <p:spPr>
          <a:xfrm>
            <a:off x="2345782" y="4882770"/>
            <a:ext cx="597876" cy="400110"/>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産後</a:t>
            </a:r>
            <a:endParaRPr kumimoji="1" lang="en-US" altLang="ja-JP" sz="1000" b="1" dirty="0">
              <a:latin typeface="メイリオ" panose="020B0604030504040204" pitchFamily="50" charset="-128"/>
              <a:ea typeface="メイリオ" panose="020B0604030504040204" pitchFamily="50" charset="-128"/>
            </a:endParaRPr>
          </a:p>
          <a:p>
            <a:r>
              <a:rPr kumimoji="1" lang="ja-JP" altLang="en-US" sz="1000" b="1" dirty="0">
                <a:latin typeface="メイリオ" panose="020B0604030504040204" pitchFamily="50" charset="-128"/>
                <a:ea typeface="メイリオ" panose="020B0604030504040204" pitchFamily="50" charset="-128"/>
              </a:rPr>
              <a:t>８週間</a:t>
            </a:r>
          </a:p>
        </p:txBody>
      </p:sp>
      <p:sp>
        <p:nvSpPr>
          <p:cNvPr id="20" name="テキスト ボックス 19"/>
          <p:cNvSpPr txBox="1"/>
          <p:nvPr/>
        </p:nvSpPr>
        <p:spPr>
          <a:xfrm>
            <a:off x="2999694" y="4986076"/>
            <a:ext cx="411482" cy="246221"/>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1</a:t>
            </a:r>
            <a:r>
              <a:rPr kumimoji="1" lang="ja-JP" altLang="en-US" sz="1000" b="1" dirty="0">
                <a:latin typeface="メイリオ" panose="020B0604030504040204" pitchFamily="50" charset="-128"/>
                <a:ea typeface="メイリオ" panose="020B0604030504040204" pitchFamily="50" charset="-128"/>
              </a:rPr>
              <a:t>歳</a:t>
            </a:r>
          </a:p>
        </p:txBody>
      </p:sp>
      <p:sp>
        <p:nvSpPr>
          <p:cNvPr id="22" name="テキスト ボックス 21"/>
          <p:cNvSpPr txBox="1"/>
          <p:nvPr/>
        </p:nvSpPr>
        <p:spPr>
          <a:xfrm>
            <a:off x="4048237" y="4904667"/>
            <a:ext cx="710418" cy="400110"/>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1</a:t>
            </a:r>
            <a:r>
              <a:rPr kumimoji="1" lang="ja-JP" altLang="en-US" sz="1000" b="1" dirty="0">
                <a:latin typeface="メイリオ" panose="020B0604030504040204" pitchFamily="50" charset="-128"/>
                <a:ea typeface="メイリオ" panose="020B0604030504040204" pitchFamily="50" charset="-128"/>
              </a:rPr>
              <a:t>歳</a:t>
            </a:r>
            <a:endParaRPr kumimoji="1" lang="en-US" altLang="ja-JP" sz="1000" b="1" dirty="0">
              <a:latin typeface="メイリオ" panose="020B0604030504040204" pitchFamily="50" charset="-128"/>
              <a:ea typeface="メイリオ" panose="020B0604030504040204" pitchFamily="50" charset="-128"/>
            </a:endParaRPr>
          </a:p>
          <a:p>
            <a:r>
              <a:rPr kumimoji="1" lang="ja-JP" altLang="en-US" sz="1000" b="1" dirty="0">
                <a:latin typeface="メイリオ" panose="020B0604030504040204" pitchFamily="50" charset="-128"/>
                <a:ea typeface="メイリオ" panose="020B0604030504040204" pitchFamily="50" charset="-128"/>
              </a:rPr>
              <a:t>６カ月</a:t>
            </a:r>
          </a:p>
        </p:txBody>
      </p:sp>
      <p:sp>
        <p:nvSpPr>
          <p:cNvPr id="24" name="テキスト ボックス 23"/>
          <p:cNvSpPr txBox="1"/>
          <p:nvPr/>
        </p:nvSpPr>
        <p:spPr>
          <a:xfrm>
            <a:off x="4567092" y="4998587"/>
            <a:ext cx="634807" cy="246221"/>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2</a:t>
            </a:r>
            <a:r>
              <a:rPr kumimoji="1" lang="ja-JP" altLang="en-US" sz="1000" b="1" dirty="0">
                <a:latin typeface="メイリオ" panose="020B0604030504040204" pitchFamily="50" charset="-128"/>
                <a:ea typeface="メイリオ" panose="020B0604030504040204" pitchFamily="50" charset="-128"/>
              </a:rPr>
              <a:t>歳</a:t>
            </a:r>
          </a:p>
        </p:txBody>
      </p:sp>
      <p:sp>
        <p:nvSpPr>
          <p:cNvPr id="26" name="テキスト ボックス 25"/>
          <p:cNvSpPr txBox="1"/>
          <p:nvPr/>
        </p:nvSpPr>
        <p:spPr>
          <a:xfrm>
            <a:off x="5102711" y="4983047"/>
            <a:ext cx="552158" cy="246221"/>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3</a:t>
            </a:r>
            <a:r>
              <a:rPr kumimoji="1" lang="ja-JP" altLang="en-US" sz="1000" b="1" dirty="0">
                <a:latin typeface="メイリオ" panose="020B0604030504040204" pitchFamily="50" charset="-128"/>
                <a:ea typeface="メイリオ" panose="020B0604030504040204" pitchFamily="50" charset="-128"/>
              </a:rPr>
              <a:t>歳</a:t>
            </a:r>
          </a:p>
        </p:txBody>
      </p:sp>
      <p:pic>
        <p:nvPicPr>
          <p:cNvPr id="39" name="図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4184" y="1402811"/>
            <a:ext cx="324573" cy="354359"/>
          </a:xfrm>
          <a:prstGeom prst="rect">
            <a:avLst/>
          </a:prstGeom>
        </p:spPr>
      </p:pic>
      <p:sp>
        <p:nvSpPr>
          <p:cNvPr id="40" name="テキスト ボックス 39"/>
          <p:cNvSpPr txBox="1"/>
          <p:nvPr/>
        </p:nvSpPr>
        <p:spPr>
          <a:xfrm>
            <a:off x="4778621" y="1475042"/>
            <a:ext cx="1485020" cy="246221"/>
          </a:xfrm>
          <a:prstGeom prst="rect">
            <a:avLst/>
          </a:prstGeom>
          <a:noFill/>
        </p:spPr>
        <p:txBody>
          <a:bodyPr wrap="square" rtlCol="0">
            <a:spAutoFit/>
          </a:bodyPr>
          <a:lstStyle/>
          <a:p>
            <a:r>
              <a:rPr lang="ja-JP" altLang="en-US" sz="1000" dirty="0">
                <a:latin typeface="メイリオ" panose="020B0604030504040204" pitchFamily="50" charset="-128"/>
                <a:ea typeface="メイリオ" panose="020B0604030504040204" pitchFamily="50" charset="-128"/>
              </a:rPr>
              <a:t>女性を対象</a:t>
            </a:r>
            <a:endParaRPr kumimoji="1" lang="ja-JP" altLang="en-US" sz="1000" dirty="0">
              <a:latin typeface="メイリオ" panose="020B0604030504040204" pitchFamily="50" charset="-128"/>
              <a:ea typeface="メイリオ" panose="020B0604030504040204" pitchFamily="50" charset="-128"/>
            </a:endParaRPr>
          </a:p>
        </p:txBody>
      </p:sp>
      <p:pic>
        <p:nvPicPr>
          <p:cNvPr id="41" name="図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1359" y="993443"/>
            <a:ext cx="324573" cy="354359"/>
          </a:xfrm>
          <a:prstGeom prst="rect">
            <a:avLst/>
          </a:prstGeom>
        </p:spPr>
      </p:pic>
      <p:sp>
        <p:nvSpPr>
          <p:cNvPr id="42" name="テキスト ボックス 41"/>
          <p:cNvSpPr txBox="1"/>
          <p:nvPr/>
        </p:nvSpPr>
        <p:spPr>
          <a:xfrm>
            <a:off x="4778621" y="1058390"/>
            <a:ext cx="1627484" cy="246221"/>
          </a:xfrm>
          <a:prstGeom prst="rect">
            <a:avLst/>
          </a:prstGeom>
          <a:noFill/>
        </p:spPr>
        <p:txBody>
          <a:bodyPr wrap="square" rtlCol="0">
            <a:spAutoFit/>
          </a:bodyPr>
          <a:lstStyle/>
          <a:p>
            <a:r>
              <a:rPr lang="ja-JP" altLang="en-US" sz="1000" dirty="0">
                <a:latin typeface="メイリオ" panose="020B0604030504040204" pitchFamily="50" charset="-128"/>
                <a:ea typeface="メイリオ" panose="020B0604030504040204" pitchFamily="50" charset="-128"/>
              </a:rPr>
              <a:t>男性・女性どちらも対象</a:t>
            </a:r>
            <a:endParaRPr kumimoji="1" lang="ja-JP" altLang="en-US" sz="1000" dirty="0">
              <a:latin typeface="メイリオ" panose="020B0604030504040204" pitchFamily="50" charset="-128"/>
              <a:ea typeface="メイリオ" panose="020B0604030504040204" pitchFamily="50" charset="-128"/>
            </a:endParaRPr>
          </a:p>
        </p:txBody>
      </p:sp>
      <p:pic>
        <p:nvPicPr>
          <p:cNvPr id="43" name="図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8880" y="1774655"/>
            <a:ext cx="326020" cy="331723"/>
          </a:xfrm>
          <a:prstGeom prst="rect">
            <a:avLst/>
          </a:prstGeom>
        </p:spPr>
      </p:pic>
      <p:sp>
        <p:nvSpPr>
          <p:cNvPr id="44" name="テキスト ボックス 43"/>
          <p:cNvSpPr txBox="1"/>
          <p:nvPr/>
        </p:nvSpPr>
        <p:spPr>
          <a:xfrm>
            <a:off x="254984" y="1212269"/>
            <a:ext cx="2779526" cy="246221"/>
          </a:xfrm>
          <a:prstGeom prst="rect">
            <a:avLst/>
          </a:prstGeom>
          <a:solidFill>
            <a:schemeClr val="bg1"/>
          </a:solidFill>
          <a:ln w="38100">
            <a:solidFill>
              <a:srgbClr val="FFC000"/>
            </a:solidFill>
          </a:ln>
        </p:spPr>
        <p:txBody>
          <a:bodyPr wrap="square" rtlCol="0">
            <a:spAutoFit/>
          </a:bodyPr>
          <a:lstStyle/>
          <a:p>
            <a:r>
              <a:rPr lang="ja-JP" altLang="en-US" sz="1000" b="1" dirty="0">
                <a:latin typeface="+mn-ea"/>
              </a:rPr>
              <a:t>     妊産婦を守る措置</a:t>
            </a:r>
            <a:endParaRPr kumimoji="1" lang="en-US" altLang="ja-JP" sz="1000" b="1" dirty="0">
              <a:latin typeface="+mn-ea"/>
            </a:endParaRPr>
          </a:p>
        </p:txBody>
      </p:sp>
      <p:sp>
        <p:nvSpPr>
          <p:cNvPr id="50" name="テキスト ボックス 49"/>
          <p:cNvSpPr txBox="1"/>
          <p:nvPr/>
        </p:nvSpPr>
        <p:spPr>
          <a:xfrm>
            <a:off x="904425" y="1520247"/>
            <a:ext cx="908690" cy="246221"/>
          </a:xfrm>
          <a:prstGeom prst="rect">
            <a:avLst/>
          </a:prstGeom>
          <a:solidFill>
            <a:schemeClr val="bg1"/>
          </a:solidFill>
          <a:ln w="38100">
            <a:solidFill>
              <a:srgbClr val="FFFF00"/>
            </a:solidFill>
          </a:ln>
        </p:spPr>
        <p:txBody>
          <a:bodyPr wrap="square" rtlCol="0">
            <a:spAutoFit/>
          </a:bodyPr>
          <a:lstStyle/>
          <a:p>
            <a:r>
              <a:rPr kumimoji="1" lang="ja-JP" altLang="en-US" sz="1000" b="1" dirty="0">
                <a:latin typeface="+mn-ea"/>
              </a:rPr>
              <a:t>    産前休業</a:t>
            </a:r>
            <a:endParaRPr kumimoji="1" lang="en-US" altLang="ja-JP" sz="1000" b="1" dirty="0">
              <a:latin typeface="+mn-ea"/>
            </a:endParaRPr>
          </a:p>
        </p:txBody>
      </p:sp>
      <p:pic>
        <p:nvPicPr>
          <p:cNvPr id="51" name="図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9901" y="1466769"/>
            <a:ext cx="263643" cy="287837"/>
          </a:xfrm>
          <a:prstGeom prst="rect">
            <a:avLst/>
          </a:prstGeom>
        </p:spPr>
      </p:pic>
      <p:sp>
        <p:nvSpPr>
          <p:cNvPr id="52" name="テキスト ボックス 51"/>
          <p:cNvSpPr txBox="1"/>
          <p:nvPr/>
        </p:nvSpPr>
        <p:spPr>
          <a:xfrm>
            <a:off x="1569917" y="1816399"/>
            <a:ext cx="849697" cy="247173"/>
          </a:xfrm>
          <a:prstGeom prst="rect">
            <a:avLst/>
          </a:prstGeom>
          <a:solidFill>
            <a:schemeClr val="bg1"/>
          </a:solidFill>
          <a:ln w="38100">
            <a:solidFill>
              <a:srgbClr val="00B050"/>
            </a:solidFill>
          </a:ln>
        </p:spPr>
        <p:txBody>
          <a:bodyPr wrap="square" rtlCol="0">
            <a:spAutoFit/>
          </a:bodyPr>
          <a:lstStyle/>
          <a:p>
            <a:r>
              <a:rPr lang="ja-JP" altLang="en-US" sz="1000" b="1" dirty="0"/>
              <a:t>　</a:t>
            </a:r>
            <a:r>
              <a:rPr kumimoji="1" lang="ja-JP" altLang="en-US" sz="1000" b="1" dirty="0"/>
              <a:t>産後休業</a:t>
            </a:r>
            <a:endParaRPr kumimoji="1" lang="en-US" altLang="ja-JP" sz="1000" b="1" dirty="0"/>
          </a:p>
        </p:txBody>
      </p:sp>
      <p:pic>
        <p:nvPicPr>
          <p:cNvPr id="53" name="図 5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25509" y="1773482"/>
            <a:ext cx="255355" cy="278789"/>
          </a:xfrm>
          <a:prstGeom prst="rect">
            <a:avLst/>
          </a:prstGeom>
        </p:spPr>
      </p:pic>
      <p:sp>
        <p:nvSpPr>
          <p:cNvPr id="54" name="テキスト ボックス 53"/>
          <p:cNvSpPr txBox="1"/>
          <p:nvPr/>
        </p:nvSpPr>
        <p:spPr>
          <a:xfrm>
            <a:off x="1562495" y="2111738"/>
            <a:ext cx="886038" cy="400110"/>
          </a:xfrm>
          <a:prstGeom prst="rect">
            <a:avLst/>
          </a:prstGeom>
          <a:solidFill>
            <a:schemeClr val="bg1"/>
          </a:solidFill>
          <a:ln w="38100">
            <a:solidFill>
              <a:srgbClr val="00B050"/>
            </a:solidFill>
          </a:ln>
        </p:spPr>
        <p:txBody>
          <a:bodyPr wrap="square" rtlCol="0" anchor="ctr" anchorCtr="0">
            <a:spAutoFit/>
          </a:bodyPr>
          <a:lstStyle/>
          <a:p>
            <a:r>
              <a:rPr kumimoji="1" lang="ja-JP" altLang="en-US" sz="1000" b="1" dirty="0"/>
              <a:t>　産後パパ　　　　</a:t>
            </a:r>
            <a:endParaRPr kumimoji="1" lang="en-US" altLang="ja-JP" sz="1000" b="1" dirty="0"/>
          </a:p>
          <a:p>
            <a:r>
              <a:rPr lang="ja-JP" altLang="en-US" sz="1000" b="1" dirty="0"/>
              <a:t>　</a:t>
            </a:r>
            <a:r>
              <a:rPr kumimoji="1" lang="ja-JP" altLang="en-US" sz="1000" b="1" dirty="0"/>
              <a:t>育休</a:t>
            </a:r>
            <a:endParaRPr kumimoji="1" lang="en-US" altLang="ja-JP" sz="1000" b="1" dirty="0"/>
          </a:p>
        </p:txBody>
      </p:sp>
      <p:sp>
        <p:nvSpPr>
          <p:cNvPr id="55" name="テキスト ボックス 54"/>
          <p:cNvSpPr txBox="1"/>
          <p:nvPr/>
        </p:nvSpPr>
        <p:spPr>
          <a:xfrm>
            <a:off x="2202433" y="2869352"/>
            <a:ext cx="832169" cy="254993"/>
          </a:xfrm>
          <a:prstGeom prst="rect">
            <a:avLst/>
          </a:prstGeom>
          <a:solidFill>
            <a:schemeClr val="bg1"/>
          </a:solidFill>
          <a:ln w="38100">
            <a:solidFill>
              <a:srgbClr val="33CCCC"/>
            </a:solidFill>
          </a:ln>
        </p:spPr>
        <p:txBody>
          <a:bodyPr wrap="square" rtlCol="0">
            <a:spAutoFit/>
          </a:bodyPr>
          <a:lstStyle/>
          <a:p>
            <a:r>
              <a:rPr lang="ja-JP" altLang="en-US" sz="1000" b="1" dirty="0"/>
              <a:t>　</a:t>
            </a:r>
            <a:r>
              <a:rPr lang="ja-JP" altLang="en-US" sz="1000" b="1"/>
              <a:t>育児</a:t>
            </a:r>
            <a:r>
              <a:rPr lang="ja-JP" altLang="en-US" sz="1000" b="1" dirty="0"/>
              <a:t>時間</a:t>
            </a:r>
            <a:endParaRPr lang="en-US" altLang="ja-JP" sz="1000" b="1" dirty="0"/>
          </a:p>
        </p:txBody>
      </p:sp>
      <p:sp>
        <p:nvSpPr>
          <p:cNvPr id="63" name="テキスト ボックス 62"/>
          <p:cNvSpPr txBox="1"/>
          <p:nvPr/>
        </p:nvSpPr>
        <p:spPr>
          <a:xfrm>
            <a:off x="2203479" y="3197224"/>
            <a:ext cx="2831912" cy="245436"/>
          </a:xfrm>
          <a:prstGeom prst="rect">
            <a:avLst/>
          </a:prstGeom>
          <a:solidFill>
            <a:schemeClr val="bg1"/>
          </a:solidFill>
          <a:ln w="38100">
            <a:solidFill>
              <a:schemeClr val="accent2">
                <a:lumMod val="20000"/>
                <a:lumOff val="80000"/>
              </a:schemeClr>
            </a:solidFill>
          </a:ln>
        </p:spPr>
        <p:txBody>
          <a:bodyPr wrap="square" rtlCol="0">
            <a:spAutoFit/>
          </a:bodyPr>
          <a:lstStyle/>
          <a:p>
            <a:r>
              <a:rPr lang="ja-JP" altLang="en-US" sz="1000" b="1"/>
              <a:t>　育児</a:t>
            </a:r>
            <a:r>
              <a:rPr lang="ja-JP" altLang="en-US" sz="1000" b="1" dirty="0"/>
              <a:t>短時間勤務制度</a:t>
            </a:r>
            <a:endParaRPr lang="en-US" altLang="ja-JP" sz="1000" b="1" dirty="0"/>
          </a:p>
        </p:txBody>
      </p:sp>
      <p:pic>
        <p:nvPicPr>
          <p:cNvPr id="64" name="図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4911" y="3149177"/>
            <a:ext cx="273418" cy="280124"/>
          </a:xfrm>
          <a:prstGeom prst="rect">
            <a:avLst/>
          </a:prstGeom>
        </p:spPr>
      </p:pic>
      <p:pic>
        <p:nvPicPr>
          <p:cNvPr id="65" name="図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5066" y="3150694"/>
            <a:ext cx="264056" cy="288289"/>
          </a:xfrm>
          <a:prstGeom prst="rect">
            <a:avLst/>
          </a:prstGeom>
        </p:spPr>
      </p:pic>
      <p:sp>
        <p:nvSpPr>
          <p:cNvPr id="66" name="テキスト ボックス 65"/>
          <p:cNvSpPr txBox="1"/>
          <p:nvPr/>
        </p:nvSpPr>
        <p:spPr>
          <a:xfrm>
            <a:off x="2203479" y="3827727"/>
            <a:ext cx="3670495" cy="253883"/>
          </a:xfrm>
          <a:prstGeom prst="rect">
            <a:avLst/>
          </a:prstGeom>
          <a:solidFill>
            <a:schemeClr val="bg1"/>
          </a:solidFill>
          <a:ln w="38100">
            <a:solidFill>
              <a:srgbClr val="FFC9C9"/>
            </a:solidFill>
          </a:ln>
        </p:spPr>
        <p:txBody>
          <a:bodyPr wrap="square" rtlCol="0">
            <a:spAutoFit/>
          </a:bodyPr>
          <a:lstStyle/>
          <a:p>
            <a:r>
              <a:rPr lang="ja-JP" altLang="en-US" sz="1000" b="1" dirty="0"/>
              <a:t>　時間外労働・深夜業の制限</a:t>
            </a:r>
            <a:endParaRPr lang="en-US" altLang="ja-JP" sz="1000" b="1" dirty="0"/>
          </a:p>
        </p:txBody>
      </p:sp>
      <p:sp>
        <p:nvSpPr>
          <p:cNvPr id="72" name="テキスト ボックス 71"/>
          <p:cNvSpPr txBox="1"/>
          <p:nvPr/>
        </p:nvSpPr>
        <p:spPr>
          <a:xfrm>
            <a:off x="2202433" y="3510547"/>
            <a:ext cx="3698634" cy="246221"/>
          </a:xfrm>
          <a:prstGeom prst="rect">
            <a:avLst/>
          </a:prstGeom>
          <a:solidFill>
            <a:schemeClr val="bg1"/>
          </a:solidFill>
          <a:ln w="38100">
            <a:solidFill>
              <a:srgbClr val="FFB9B9"/>
            </a:solidFill>
          </a:ln>
        </p:spPr>
        <p:txBody>
          <a:bodyPr wrap="square" rtlCol="0">
            <a:spAutoFit/>
          </a:bodyPr>
          <a:lstStyle/>
          <a:p>
            <a:r>
              <a:rPr lang="ja-JP" altLang="en-US" sz="1000" b="1" dirty="0"/>
              <a:t>　</a:t>
            </a:r>
            <a:r>
              <a:rPr lang="ja-JP" altLang="en-US" sz="1000" b="1"/>
              <a:t>所定外</a:t>
            </a:r>
            <a:r>
              <a:rPr lang="ja-JP" altLang="en-US" sz="1000" b="1" dirty="0"/>
              <a:t>労働の制限</a:t>
            </a:r>
            <a:endParaRPr lang="en-US" altLang="ja-JP" sz="1000" b="1" dirty="0"/>
          </a:p>
        </p:txBody>
      </p:sp>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5830" y="3764670"/>
            <a:ext cx="273418" cy="278201"/>
          </a:xfrm>
          <a:prstGeom prst="rect">
            <a:avLst/>
          </a:prstGeom>
        </p:spPr>
      </p:pic>
      <p:pic>
        <p:nvPicPr>
          <p:cNvPr id="68" name="図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8129" y="3759001"/>
            <a:ext cx="264056" cy="288289"/>
          </a:xfrm>
          <a:prstGeom prst="rect">
            <a:avLst/>
          </a:prstGeom>
        </p:spPr>
      </p:pic>
      <p:pic>
        <p:nvPicPr>
          <p:cNvPr id="73" name="図 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4804" y="3448245"/>
            <a:ext cx="273418" cy="278201"/>
          </a:xfrm>
          <a:prstGeom prst="rect">
            <a:avLst/>
          </a:prstGeom>
        </p:spPr>
      </p:pic>
      <p:pic>
        <p:nvPicPr>
          <p:cNvPr id="74" name="図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2758" y="3444875"/>
            <a:ext cx="264056" cy="288289"/>
          </a:xfrm>
          <a:prstGeom prst="rect">
            <a:avLst/>
          </a:prstGeom>
        </p:spPr>
      </p:pic>
      <p:sp>
        <p:nvSpPr>
          <p:cNvPr id="106" name="テキスト ボックス 105"/>
          <p:cNvSpPr txBox="1"/>
          <p:nvPr/>
        </p:nvSpPr>
        <p:spPr>
          <a:xfrm>
            <a:off x="3496192" y="4915297"/>
            <a:ext cx="596185" cy="400110"/>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1</a:t>
            </a:r>
            <a:r>
              <a:rPr kumimoji="1" lang="ja-JP" altLang="en-US" sz="1000" b="1" dirty="0">
                <a:latin typeface="メイリオ" panose="020B0604030504040204" pitchFamily="50" charset="-128"/>
                <a:ea typeface="メイリオ" panose="020B0604030504040204" pitchFamily="50" charset="-128"/>
              </a:rPr>
              <a:t>歳</a:t>
            </a:r>
            <a:endParaRPr kumimoji="1" lang="en-US" altLang="ja-JP" sz="1000" b="1" dirty="0">
              <a:latin typeface="メイリオ" panose="020B0604030504040204" pitchFamily="50" charset="-128"/>
              <a:ea typeface="メイリオ" panose="020B0604030504040204" pitchFamily="50" charset="-128"/>
            </a:endParaRPr>
          </a:p>
          <a:p>
            <a:r>
              <a:rPr lang="en-US" altLang="ja-JP" sz="1000" b="1" dirty="0">
                <a:latin typeface="メイリオ" panose="020B0604030504040204" pitchFamily="50" charset="-128"/>
                <a:ea typeface="メイリオ" panose="020B0604030504040204" pitchFamily="50" charset="-128"/>
              </a:rPr>
              <a:t>2</a:t>
            </a:r>
            <a:r>
              <a:rPr kumimoji="1" lang="ja-JP" altLang="en-US" sz="1000" b="1" dirty="0">
                <a:latin typeface="メイリオ" panose="020B0604030504040204" pitchFamily="50" charset="-128"/>
                <a:ea typeface="メイリオ" panose="020B0604030504040204" pitchFamily="50" charset="-128"/>
              </a:rPr>
              <a:t>カ月</a:t>
            </a:r>
          </a:p>
        </p:txBody>
      </p:sp>
      <p:sp>
        <p:nvSpPr>
          <p:cNvPr id="28" name="テキスト ボックス 27"/>
          <p:cNvSpPr txBox="1"/>
          <p:nvPr/>
        </p:nvSpPr>
        <p:spPr>
          <a:xfrm>
            <a:off x="5570764" y="4867699"/>
            <a:ext cx="660606" cy="461665"/>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小学校</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入学</a:t>
            </a:r>
            <a:endParaRPr lang="en-US" altLang="ja-JP" sz="800" b="1" dirty="0">
              <a:latin typeface="メイリオ" panose="020B0604030504040204" pitchFamily="50" charset="-128"/>
              <a:ea typeface="メイリオ" panose="020B0604030504040204" pitchFamily="50" charset="-128"/>
            </a:endParaRPr>
          </a:p>
          <a:p>
            <a:r>
              <a:rPr lang="en-US" altLang="ja-JP" sz="800" b="1" dirty="0">
                <a:latin typeface="メイリオ" panose="020B0604030504040204" pitchFamily="50" charset="-128"/>
                <a:ea typeface="メイリオ" panose="020B0604030504040204" pitchFamily="50" charset="-128"/>
              </a:rPr>
              <a:t>~3</a:t>
            </a:r>
            <a:r>
              <a:rPr lang="ja-JP" altLang="en-US" sz="800" b="1" dirty="0">
                <a:latin typeface="メイリオ" panose="020B0604030504040204" pitchFamily="50" charset="-128"/>
                <a:ea typeface="メイリオ" panose="020B0604030504040204" pitchFamily="50" charset="-128"/>
              </a:rPr>
              <a:t>学年</a:t>
            </a:r>
            <a:endParaRPr lang="en-US" altLang="ja-JP" sz="800" b="1" dirty="0">
              <a:latin typeface="メイリオ" panose="020B0604030504040204" pitchFamily="50" charset="-128"/>
              <a:ea typeface="メイリオ" panose="020B0604030504040204" pitchFamily="50" charset="-128"/>
            </a:endParaRPr>
          </a:p>
        </p:txBody>
      </p:sp>
      <p:sp>
        <p:nvSpPr>
          <p:cNvPr id="109" name="テキスト ボックス 108"/>
          <p:cNvSpPr txBox="1"/>
          <p:nvPr/>
        </p:nvSpPr>
        <p:spPr>
          <a:xfrm>
            <a:off x="6124276" y="4868947"/>
            <a:ext cx="689341" cy="461665"/>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小学校</a:t>
            </a:r>
            <a:endParaRPr kumimoji="1" lang="en-US" altLang="ja-JP" sz="800" b="1" dirty="0">
              <a:latin typeface="メイリオ" panose="020B0604030504040204" pitchFamily="50" charset="-128"/>
              <a:ea typeface="メイリオ" panose="020B0604030504040204" pitchFamily="50" charset="-128"/>
            </a:endParaRPr>
          </a:p>
          <a:p>
            <a:r>
              <a:rPr lang="en-US" altLang="ja-JP" sz="800" b="1" dirty="0">
                <a:latin typeface="メイリオ" panose="020B0604030504040204" pitchFamily="50" charset="-128"/>
                <a:ea typeface="メイリオ" panose="020B0604030504040204" pitchFamily="50" charset="-128"/>
              </a:rPr>
              <a:t>4</a:t>
            </a:r>
            <a:r>
              <a:rPr lang="ja-JP" altLang="en-US" sz="800" b="1" dirty="0">
                <a:latin typeface="メイリオ" panose="020B0604030504040204" pitchFamily="50" charset="-128"/>
                <a:ea typeface="メイリオ" panose="020B0604030504040204" pitchFamily="50" charset="-128"/>
              </a:rPr>
              <a:t>学年～</a:t>
            </a:r>
            <a:endParaRPr lang="en-US" altLang="ja-JP" sz="800" b="1" dirty="0">
              <a:latin typeface="メイリオ" panose="020B0604030504040204" pitchFamily="50" charset="-128"/>
              <a:ea typeface="メイリオ" panose="020B0604030504040204" pitchFamily="50" charset="-128"/>
            </a:endParaRPr>
          </a:p>
          <a:p>
            <a:r>
              <a:rPr lang="ja-JP" altLang="en-US" sz="800" b="1" dirty="0">
                <a:latin typeface="メイリオ" panose="020B0604030504040204" pitchFamily="50" charset="-128"/>
                <a:ea typeface="メイリオ" panose="020B0604030504040204" pitchFamily="50" charset="-128"/>
              </a:rPr>
              <a:t>高校卒業</a:t>
            </a:r>
            <a:endParaRPr lang="en-US" altLang="ja-JP" sz="900" b="1" dirty="0">
              <a:latin typeface="メイリオ" panose="020B0604030504040204" pitchFamily="50" charset="-128"/>
              <a:ea typeface="メイリオ" panose="020B0604030504040204" pitchFamily="50" charset="-128"/>
            </a:endParaRPr>
          </a:p>
        </p:txBody>
      </p:sp>
      <p:sp>
        <p:nvSpPr>
          <p:cNvPr id="110" name="楕円 109"/>
          <p:cNvSpPr/>
          <p:nvPr/>
        </p:nvSpPr>
        <p:spPr>
          <a:xfrm>
            <a:off x="4129496" y="3501457"/>
            <a:ext cx="908294" cy="264545"/>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rPr>
              <a:t>R7</a:t>
            </a:r>
            <a:r>
              <a:rPr kumimoji="1" lang="ja-JP" altLang="en-US" sz="800" b="1" dirty="0">
                <a:solidFill>
                  <a:schemeClr val="tx1"/>
                </a:solidFill>
              </a:rPr>
              <a:t>年度</a:t>
            </a:r>
            <a:endParaRPr kumimoji="1" lang="en-US" altLang="ja-JP" sz="800" b="1" dirty="0">
              <a:solidFill>
                <a:schemeClr val="tx1"/>
              </a:solidFill>
            </a:endParaRPr>
          </a:p>
          <a:p>
            <a:pPr algn="ctr"/>
            <a:r>
              <a:rPr lang="ja-JP" altLang="en-US" sz="800" b="1" dirty="0">
                <a:solidFill>
                  <a:schemeClr val="tx1"/>
                </a:solidFill>
              </a:rPr>
              <a:t>改正</a:t>
            </a:r>
            <a:r>
              <a:rPr lang="en-US" altLang="ja-JP" sz="800" b="1" dirty="0">
                <a:solidFill>
                  <a:schemeClr val="tx1"/>
                </a:solidFill>
              </a:rPr>
              <a:t>point</a:t>
            </a:r>
            <a:endParaRPr kumimoji="1" lang="en-US" altLang="ja-JP" sz="800" b="1" dirty="0">
              <a:solidFill>
                <a:schemeClr val="tx1"/>
              </a:solidFill>
            </a:endParaRPr>
          </a:p>
        </p:txBody>
      </p:sp>
      <p:pic>
        <p:nvPicPr>
          <p:cNvPr id="111" name="図 110"/>
          <p:cNvPicPr>
            <a:picLocks noChangeAspect="1"/>
          </p:cNvPicPr>
          <p:nvPr/>
        </p:nvPicPr>
        <p:blipFill>
          <a:blip r:embed="rId7">
            <a:clrChange>
              <a:clrFrom>
                <a:srgbClr val="000000"/>
              </a:clrFrom>
              <a:clrTo>
                <a:srgbClr val="000000">
                  <a:alpha val="0"/>
                </a:srgbClr>
              </a:clrTo>
            </a:clrChange>
          </a:blip>
          <a:stretch>
            <a:fillRect/>
          </a:stretch>
        </p:blipFill>
        <p:spPr>
          <a:xfrm>
            <a:off x="4160441" y="3499124"/>
            <a:ext cx="200951" cy="248470"/>
          </a:xfrm>
          <a:prstGeom prst="rect">
            <a:avLst/>
          </a:prstGeom>
        </p:spPr>
      </p:pic>
      <p:sp>
        <p:nvSpPr>
          <p:cNvPr id="115" name="テキスト ボックス 114"/>
          <p:cNvSpPr txBox="1"/>
          <p:nvPr/>
        </p:nvSpPr>
        <p:spPr>
          <a:xfrm>
            <a:off x="176782" y="5635975"/>
            <a:ext cx="6400205" cy="1015663"/>
          </a:xfrm>
          <a:prstGeom prst="rect">
            <a:avLst/>
          </a:prstGeom>
          <a:solidFill>
            <a:schemeClr val="bg1"/>
          </a:solidFill>
          <a:ln w="38100">
            <a:solidFill>
              <a:schemeClr val="accent5">
                <a:lumMod val="60000"/>
                <a:lumOff val="40000"/>
              </a:schemeClr>
            </a:solidFill>
          </a:ln>
        </p:spPr>
        <p:txBody>
          <a:bodyPr wrap="square" rtlCol="0">
            <a:spAutoFit/>
          </a:bodyPr>
          <a:lstStyle/>
          <a:p>
            <a:r>
              <a:rPr lang="ja-JP" altLang="en-US" sz="1000" b="1" dirty="0"/>
              <a:t>免除されるお金</a:t>
            </a:r>
            <a:endParaRPr lang="en-US" altLang="ja-JP" sz="1000" b="1" dirty="0"/>
          </a:p>
          <a:p>
            <a:r>
              <a:rPr lang="ja-JP" altLang="en-US" sz="1000" dirty="0"/>
              <a:t>　　　　</a:t>
            </a:r>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116" name="テキスト ボックス 115"/>
          <p:cNvSpPr txBox="1"/>
          <p:nvPr/>
        </p:nvSpPr>
        <p:spPr>
          <a:xfrm>
            <a:off x="165111" y="6668572"/>
            <a:ext cx="6411876" cy="1007415"/>
          </a:xfrm>
          <a:prstGeom prst="rect">
            <a:avLst/>
          </a:prstGeom>
          <a:solidFill>
            <a:schemeClr val="bg1"/>
          </a:solidFill>
          <a:ln w="38100">
            <a:solidFill>
              <a:schemeClr val="accent5">
                <a:lumMod val="60000"/>
                <a:lumOff val="40000"/>
              </a:schemeClr>
            </a:solidFill>
          </a:ln>
        </p:spPr>
        <p:txBody>
          <a:bodyPr wrap="square" rtlCol="0">
            <a:spAutoFit/>
          </a:bodyPr>
          <a:lstStyle/>
          <a:p>
            <a:r>
              <a:rPr lang="ja-JP" altLang="en-US" sz="1000" b="1" dirty="0"/>
              <a:t>もらえるお金</a:t>
            </a:r>
            <a:endParaRPr lang="en-US" altLang="ja-JP" sz="1000" b="1"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117" name="テキスト ボックス 116"/>
          <p:cNvSpPr txBox="1"/>
          <p:nvPr/>
        </p:nvSpPr>
        <p:spPr>
          <a:xfrm>
            <a:off x="165111" y="7683999"/>
            <a:ext cx="6404151" cy="1169551"/>
          </a:xfrm>
          <a:prstGeom prst="rect">
            <a:avLst/>
          </a:prstGeom>
          <a:solidFill>
            <a:schemeClr val="bg1"/>
          </a:solidFill>
          <a:ln w="38100">
            <a:solidFill>
              <a:schemeClr val="accent5">
                <a:lumMod val="60000"/>
                <a:lumOff val="40000"/>
              </a:schemeClr>
            </a:solidFill>
          </a:ln>
        </p:spPr>
        <p:txBody>
          <a:bodyPr wrap="square" rtlCol="0">
            <a:spAutoFit/>
          </a:bodyPr>
          <a:lstStyle/>
          <a:p>
            <a:r>
              <a:rPr lang="ja-JP" altLang="en-US" sz="1000" b="1" dirty="0"/>
              <a:t>補填されるお金</a:t>
            </a:r>
            <a:endParaRPr lang="en-US" altLang="ja-JP" sz="1000" b="1"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58" name="フリーフォーム: 図形 57">
            <a:extLst>
              <a:ext uri="{FF2B5EF4-FFF2-40B4-BE49-F238E27FC236}">
                <a16:creationId xmlns:a16="http://schemas.microsoft.com/office/drawing/2014/main" id="{7DFBE686-8ECD-36A2-50D3-683B28D1A022}"/>
              </a:ext>
            </a:extLst>
          </p:cNvPr>
          <p:cNvSpPr/>
          <p:nvPr/>
        </p:nvSpPr>
        <p:spPr>
          <a:xfrm>
            <a:off x="1002127" y="5822861"/>
            <a:ext cx="4147192" cy="169050"/>
          </a:xfrm>
          <a:custGeom>
            <a:avLst/>
            <a:gdLst>
              <a:gd name="csX0" fmla="*/ 9827 w 4147192"/>
              <a:gd name="csY0" fmla="*/ 0 h 169050"/>
              <a:gd name="csX1" fmla="*/ 58962 w 4147192"/>
              <a:gd name="csY1" fmla="*/ 0 h 169050"/>
              <a:gd name="csX2" fmla="*/ 58962 w 4147192"/>
              <a:gd name="csY2" fmla="*/ 118736 h 169050"/>
              <a:gd name="csX3" fmla="*/ 4113650 w 4147192"/>
              <a:gd name="csY3" fmla="*/ 118736 h 169050"/>
              <a:gd name="csX4" fmla="*/ 4113650 w 4147192"/>
              <a:gd name="csY4" fmla="*/ 101965 h 169050"/>
              <a:gd name="csX5" fmla="*/ 4147192 w 4147192"/>
              <a:gd name="csY5" fmla="*/ 135507 h 169050"/>
              <a:gd name="csX6" fmla="*/ 4113650 w 4147192"/>
              <a:gd name="csY6" fmla="*/ 169050 h 169050"/>
              <a:gd name="csX7" fmla="*/ 4113650 w 4147192"/>
              <a:gd name="csY7" fmla="*/ 152279 h 169050"/>
              <a:gd name="csX8" fmla="*/ 54509 w 4147192"/>
              <a:gd name="csY8" fmla="*/ 152279 h 169050"/>
              <a:gd name="csX9" fmla="*/ 49135 w 4147192"/>
              <a:gd name="csY9" fmla="*/ 157653 h 169050"/>
              <a:gd name="csX10" fmla="*/ 0 w 4147192"/>
              <a:gd name="csY10" fmla="*/ 157653 h 169050"/>
              <a:gd name="csX11" fmla="*/ 0 w 4147192"/>
              <a:gd name="csY11" fmla="*/ 9827 h 169050"/>
              <a:gd name="csX12" fmla="*/ 9827 w 4147192"/>
              <a:gd name="csY12" fmla="*/ 0 h 169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147192" h="169050">
                <a:moveTo>
                  <a:pt x="9827" y="0"/>
                </a:moveTo>
                <a:lnTo>
                  <a:pt x="58962" y="0"/>
                </a:lnTo>
                <a:lnTo>
                  <a:pt x="58962" y="118736"/>
                </a:lnTo>
                <a:lnTo>
                  <a:pt x="4113650" y="118736"/>
                </a:lnTo>
                <a:lnTo>
                  <a:pt x="4113650" y="101965"/>
                </a:lnTo>
                <a:lnTo>
                  <a:pt x="4147192" y="135507"/>
                </a:lnTo>
                <a:lnTo>
                  <a:pt x="4113650" y="169050"/>
                </a:lnTo>
                <a:lnTo>
                  <a:pt x="4113650" y="152279"/>
                </a:lnTo>
                <a:lnTo>
                  <a:pt x="54509" y="152279"/>
                </a:lnTo>
                <a:lnTo>
                  <a:pt x="49135" y="157653"/>
                </a:lnTo>
                <a:lnTo>
                  <a:pt x="0" y="157653"/>
                </a:lnTo>
                <a:lnTo>
                  <a:pt x="0" y="9827"/>
                </a:lnTo>
                <a:cubicBezTo>
                  <a:pt x="0" y="4400"/>
                  <a:pt x="4400" y="0"/>
                  <a:pt x="9827" y="0"/>
                </a:cubicBezTo>
                <a:close/>
              </a:path>
            </a:pathLst>
          </a:custGeom>
          <a:solidFill>
            <a:srgbClr val="FFFF00"/>
          </a:solidFill>
          <a:ln>
            <a:solidFill>
              <a:srgbClr val="FFFF00"/>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28" name="テキスト ボックス 127"/>
          <p:cNvSpPr txBox="1"/>
          <p:nvPr/>
        </p:nvSpPr>
        <p:spPr>
          <a:xfrm>
            <a:off x="2107667" y="5738919"/>
            <a:ext cx="2908930" cy="215444"/>
          </a:xfrm>
          <a:prstGeom prst="rect">
            <a:avLst/>
          </a:prstGeom>
          <a:noFill/>
        </p:spPr>
        <p:txBody>
          <a:bodyPr wrap="square" rtlCol="0">
            <a:spAutoFit/>
          </a:bodyPr>
          <a:lstStyle/>
          <a:p>
            <a:r>
              <a:rPr kumimoji="1" lang="ja-JP" altLang="en-US" sz="800" b="1" dirty="0"/>
              <a:t>社会保険料免除　</a:t>
            </a:r>
            <a:r>
              <a:rPr kumimoji="1" lang="en-US" altLang="ja-JP" sz="800" b="1" dirty="0"/>
              <a:t>100</a:t>
            </a:r>
            <a:r>
              <a:rPr kumimoji="1" lang="ja-JP" altLang="en-US" sz="800" b="1" dirty="0"/>
              <a:t>％</a:t>
            </a:r>
          </a:p>
        </p:txBody>
      </p:sp>
      <p:sp>
        <p:nvSpPr>
          <p:cNvPr id="77" name="フリーフォーム: 図形 76">
            <a:extLst>
              <a:ext uri="{FF2B5EF4-FFF2-40B4-BE49-F238E27FC236}">
                <a16:creationId xmlns:a16="http://schemas.microsoft.com/office/drawing/2014/main" id="{BDCAE0D2-78D9-C7B0-E067-D1DE4AFF388A}"/>
              </a:ext>
            </a:extLst>
          </p:cNvPr>
          <p:cNvSpPr/>
          <p:nvPr/>
        </p:nvSpPr>
        <p:spPr>
          <a:xfrm>
            <a:off x="5223818" y="5828525"/>
            <a:ext cx="759651" cy="196338"/>
          </a:xfrm>
          <a:custGeom>
            <a:avLst/>
            <a:gdLst>
              <a:gd name="csX0" fmla="*/ 7620 w 759651"/>
              <a:gd name="csY0" fmla="*/ 0 h 196338"/>
              <a:gd name="csX1" fmla="*/ 45719 w 759651"/>
              <a:gd name="csY1" fmla="*/ 0 h 196338"/>
              <a:gd name="csX2" fmla="*/ 45719 w 759651"/>
              <a:gd name="csY2" fmla="*/ 134113 h 196338"/>
              <a:gd name="csX3" fmla="*/ 718168 w 759651"/>
              <a:gd name="csY3" fmla="*/ 134113 h 196338"/>
              <a:gd name="csX4" fmla="*/ 718168 w 759651"/>
              <a:gd name="csY4" fmla="*/ 113371 h 196338"/>
              <a:gd name="csX5" fmla="*/ 759651 w 759651"/>
              <a:gd name="csY5" fmla="*/ 154854 h 196338"/>
              <a:gd name="csX6" fmla="*/ 718168 w 759651"/>
              <a:gd name="csY6" fmla="*/ 196338 h 196338"/>
              <a:gd name="csX7" fmla="*/ 718168 w 759651"/>
              <a:gd name="csY7" fmla="*/ 175596 h 196338"/>
              <a:gd name="csX8" fmla="*/ 17847 w 759651"/>
              <a:gd name="csY8" fmla="*/ 175596 h 196338"/>
              <a:gd name="csX9" fmla="*/ 17847 w 759651"/>
              <a:gd name="csY9" fmla="*/ 175055 h 196338"/>
              <a:gd name="csX10" fmla="*/ 0 w 759651"/>
              <a:gd name="csY10" fmla="*/ 175055 h 196338"/>
              <a:gd name="csX11" fmla="*/ 0 w 759651"/>
              <a:gd name="csY11" fmla="*/ 7620 h 196338"/>
              <a:gd name="csX12" fmla="*/ 7620 w 759651"/>
              <a:gd name="csY12" fmla="*/ 0 h 1963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59651" h="196338">
                <a:moveTo>
                  <a:pt x="7620" y="0"/>
                </a:moveTo>
                <a:lnTo>
                  <a:pt x="45719" y="0"/>
                </a:lnTo>
                <a:lnTo>
                  <a:pt x="45719" y="134113"/>
                </a:lnTo>
                <a:lnTo>
                  <a:pt x="718168" y="134113"/>
                </a:lnTo>
                <a:lnTo>
                  <a:pt x="718168" y="113371"/>
                </a:lnTo>
                <a:lnTo>
                  <a:pt x="759651" y="154854"/>
                </a:lnTo>
                <a:lnTo>
                  <a:pt x="718168" y="196338"/>
                </a:lnTo>
                <a:lnTo>
                  <a:pt x="718168" y="175596"/>
                </a:lnTo>
                <a:lnTo>
                  <a:pt x="17847" y="175596"/>
                </a:lnTo>
                <a:lnTo>
                  <a:pt x="17847" y="175055"/>
                </a:lnTo>
                <a:lnTo>
                  <a:pt x="0" y="175055"/>
                </a:lnTo>
                <a:lnTo>
                  <a:pt x="0" y="7620"/>
                </a:lnTo>
                <a:cubicBezTo>
                  <a:pt x="0" y="3412"/>
                  <a:pt x="3412" y="0"/>
                  <a:pt x="7620" y="0"/>
                </a:cubicBezTo>
                <a:close/>
              </a:path>
            </a:pathLst>
          </a:cu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31" name="楕円 130"/>
          <p:cNvSpPr/>
          <p:nvPr/>
        </p:nvSpPr>
        <p:spPr>
          <a:xfrm>
            <a:off x="5425234" y="5778331"/>
            <a:ext cx="345972" cy="345970"/>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正方形/長方形 131"/>
          <p:cNvSpPr/>
          <p:nvPr/>
        </p:nvSpPr>
        <p:spPr>
          <a:xfrm>
            <a:off x="5315152" y="5844158"/>
            <a:ext cx="593244" cy="294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1050" b="1" dirty="0">
                <a:solidFill>
                  <a:srgbClr val="FF0000"/>
                </a:solidFill>
                <a:latin typeface="メイリオ" panose="020B0604030504040204" pitchFamily="50" charset="-128"/>
                <a:ea typeface="メイリオ" panose="020B0604030504040204" pitchFamily="50" charset="-128"/>
              </a:rPr>
              <a:t>無料</a:t>
            </a: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133" name="テキスト ボックス 132"/>
          <p:cNvSpPr txBox="1"/>
          <p:nvPr/>
        </p:nvSpPr>
        <p:spPr>
          <a:xfrm>
            <a:off x="5142952" y="5630966"/>
            <a:ext cx="2908930" cy="215444"/>
          </a:xfrm>
          <a:prstGeom prst="rect">
            <a:avLst/>
          </a:prstGeom>
          <a:noFill/>
        </p:spPr>
        <p:txBody>
          <a:bodyPr wrap="square" rtlCol="0">
            <a:spAutoFit/>
          </a:bodyPr>
          <a:lstStyle/>
          <a:p>
            <a:r>
              <a:rPr lang="ja-JP" altLang="en-US" sz="800" b="1" dirty="0"/>
              <a:t>幼児教育・保育料</a:t>
            </a:r>
            <a:endParaRPr kumimoji="1" lang="ja-JP" altLang="en-US" sz="800" b="1" dirty="0"/>
          </a:p>
        </p:txBody>
      </p:sp>
      <p:sp>
        <p:nvSpPr>
          <p:cNvPr id="79" name="フリーフォーム: 図形 78">
            <a:extLst>
              <a:ext uri="{FF2B5EF4-FFF2-40B4-BE49-F238E27FC236}">
                <a16:creationId xmlns:a16="http://schemas.microsoft.com/office/drawing/2014/main" id="{8F094DF9-D693-EF50-D8AA-6C21D88A42E1}"/>
              </a:ext>
            </a:extLst>
          </p:cNvPr>
          <p:cNvSpPr/>
          <p:nvPr/>
        </p:nvSpPr>
        <p:spPr>
          <a:xfrm flipV="1">
            <a:off x="1660065" y="6361681"/>
            <a:ext cx="4764247" cy="194301"/>
          </a:xfrm>
          <a:custGeom>
            <a:avLst/>
            <a:gdLst>
              <a:gd name="csX0" fmla="*/ 765 w 4764247"/>
              <a:gd name="csY0" fmla="*/ 194301 h 194301"/>
              <a:gd name="csX1" fmla="*/ 55620 w 4764247"/>
              <a:gd name="csY1" fmla="*/ 194301 h 194301"/>
              <a:gd name="csX2" fmla="*/ 66591 w 4764247"/>
              <a:gd name="csY2" fmla="*/ 183330 h 194301"/>
              <a:gd name="csX3" fmla="*/ 66591 w 4764247"/>
              <a:gd name="csY3" fmla="*/ 71846 h 194301"/>
              <a:gd name="csX4" fmla="*/ 4716350 w 4764247"/>
              <a:gd name="csY4" fmla="*/ 71846 h 194301"/>
              <a:gd name="csX5" fmla="*/ 4716350 w 4764247"/>
              <a:gd name="csY5" fmla="*/ 95795 h 194301"/>
              <a:gd name="csX6" fmla="*/ 4764247 w 4764247"/>
              <a:gd name="csY6" fmla="*/ 47898 h 194301"/>
              <a:gd name="csX7" fmla="*/ 4716350 w 4764247"/>
              <a:gd name="csY7" fmla="*/ 0 h 194301"/>
              <a:gd name="csX8" fmla="*/ 4716350 w 4764247"/>
              <a:gd name="csY8" fmla="*/ 23949 h 194301"/>
              <a:gd name="csX9" fmla="*/ 0 w 4764247"/>
              <a:gd name="csY9" fmla="*/ 23949 h 194301"/>
              <a:gd name="csX10" fmla="*/ 0 w 4764247"/>
              <a:gd name="csY10" fmla="*/ 71846 h 194301"/>
              <a:gd name="csX11" fmla="*/ 765 w 4764247"/>
              <a:gd name="csY11" fmla="*/ 71846 h 1943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4764247" h="194301">
                <a:moveTo>
                  <a:pt x="765" y="194301"/>
                </a:moveTo>
                <a:lnTo>
                  <a:pt x="55620" y="194301"/>
                </a:lnTo>
                <a:cubicBezTo>
                  <a:pt x="61679" y="194301"/>
                  <a:pt x="66591" y="189389"/>
                  <a:pt x="66591" y="183330"/>
                </a:cubicBezTo>
                <a:lnTo>
                  <a:pt x="66591" y="71846"/>
                </a:lnTo>
                <a:lnTo>
                  <a:pt x="4716350" y="71846"/>
                </a:lnTo>
                <a:lnTo>
                  <a:pt x="4716350" y="95795"/>
                </a:lnTo>
                <a:lnTo>
                  <a:pt x="4764247" y="47898"/>
                </a:lnTo>
                <a:lnTo>
                  <a:pt x="4716350" y="0"/>
                </a:lnTo>
                <a:lnTo>
                  <a:pt x="4716350" y="23949"/>
                </a:lnTo>
                <a:lnTo>
                  <a:pt x="0" y="23949"/>
                </a:lnTo>
                <a:lnTo>
                  <a:pt x="0" y="71846"/>
                </a:lnTo>
                <a:lnTo>
                  <a:pt x="765" y="71846"/>
                </a:lnTo>
                <a:close/>
              </a:path>
            </a:pathLst>
          </a:cu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36" name="テキスト ボックス 135"/>
          <p:cNvSpPr txBox="1"/>
          <p:nvPr/>
        </p:nvSpPr>
        <p:spPr>
          <a:xfrm>
            <a:off x="864349" y="6259915"/>
            <a:ext cx="844277" cy="215444"/>
          </a:xfrm>
          <a:prstGeom prst="rect">
            <a:avLst/>
          </a:prstGeom>
          <a:noFill/>
        </p:spPr>
        <p:txBody>
          <a:bodyPr wrap="square" rtlCol="0">
            <a:spAutoFit/>
          </a:bodyPr>
          <a:lstStyle/>
          <a:p>
            <a:r>
              <a:rPr lang="ja-JP" altLang="en-US" sz="800" b="1" dirty="0"/>
              <a:t>子ども医療費</a:t>
            </a:r>
            <a:endParaRPr kumimoji="1" lang="ja-JP" altLang="en-US" sz="800" b="1" dirty="0"/>
          </a:p>
        </p:txBody>
      </p:sp>
      <p:sp>
        <p:nvSpPr>
          <p:cNvPr id="137" name="テキスト ボックス 136"/>
          <p:cNvSpPr txBox="1"/>
          <p:nvPr/>
        </p:nvSpPr>
        <p:spPr>
          <a:xfrm>
            <a:off x="1999610" y="6266929"/>
            <a:ext cx="2908930" cy="215444"/>
          </a:xfrm>
          <a:prstGeom prst="rect">
            <a:avLst/>
          </a:prstGeom>
          <a:noFill/>
        </p:spPr>
        <p:txBody>
          <a:bodyPr wrap="square" rtlCol="0">
            <a:spAutoFit/>
          </a:bodyPr>
          <a:lstStyle/>
          <a:p>
            <a:r>
              <a:rPr lang="ja-JP" altLang="en-US" sz="800" b="1" dirty="0"/>
              <a:t>香川県の場合、どこに住んでいても高校卒業までは、</a:t>
            </a:r>
            <a:endParaRPr kumimoji="1" lang="ja-JP" altLang="en-US" sz="800" b="1" dirty="0"/>
          </a:p>
        </p:txBody>
      </p:sp>
      <p:sp>
        <p:nvSpPr>
          <p:cNvPr id="75" name="フリーフォーム: 図形 74">
            <a:extLst>
              <a:ext uri="{FF2B5EF4-FFF2-40B4-BE49-F238E27FC236}">
                <a16:creationId xmlns:a16="http://schemas.microsoft.com/office/drawing/2014/main" id="{7A489650-0BA9-44D7-8D8C-7C802B6FA19D}"/>
              </a:ext>
            </a:extLst>
          </p:cNvPr>
          <p:cNvSpPr/>
          <p:nvPr/>
        </p:nvSpPr>
        <p:spPr>
          <a:xfrm flipH="1">
            <a:off x="1692517" y="5993560"/>
            <a:ext cx="1329400" cy="215078"/>
          </a:xfrm>
          <a:custGeom>
            <a:avLst/>
            <a:gdLst>
              <a:gd name="csX0" fmla="*/ 1329400 w 1329400"/>
              <a:gd name="csY0" fmla="*/ 0 h 215078"/>
              <a:gd name="csX1" fmla="*/ 1291301 w 1329400"/>
              <a:gd name="csY1" fmla="*/ 0 h 215078"/>
              <a:gd name="csX2" fmla="*/ 1283681 w 1329400"/>
              <a:gd name="csY2" fmla="*/ 7620 h 215078"/>
              <a:gd name="csX3" fmla="*/ 1283681 w 1329400"/>
              <a:gd name="csY3" fmla="*/ 151833 h 215078"/>
              <a:gd name="csX4" fmla="*/ 42163 w 1329400"/>
              <a:gd name="csY4" fmla="*/ 151833 h 215078"/>
              <a:gd name="csX5" fmla="*/ 42163 w 1329400"/>
              <a:gd name="csY5" fmla="*/ 130752 h 215078"/>
              <a:gd name="csX6" fmla="*/ 0 w 1329400"/>
              <a:gd name="csY6" fmla="*/ 172915 h 215078"/>
              <a:gd name="csX7" fmla="*/ 42163 w 1329400"/>
              <a:gd name="csY7" fmla="*/ 215078 h 215078"/>
              <a:gd name="csX8" fmla="*/ 42163 w 1329400"/>
              <a:gd name="csY8" fmla="*/ 193996 h 215078"/>
              <a:gd name="csX9" fmla="*/ 1314515 w 1329400"/>
              <a:gd name="csY9" fmla="*/ 193996 h 215078"/>
              <a:gd name="csX10" fmla="*/ 1314515 w 1329400"/>
              <a:gd name="csY10" fmla="*/ 186407 h 215078"/>
              <a:gd name="csX11" fmla="*/ 1321780 w 1329400"/>
              <a:gd name="csY11" fmla="*/ 186407 h 215078"/>
              <a:gd name="csX12" fmla="*/ 1329400 w 1329400"/>
              <a:gd name="csY12" fmla="*/ 178787 h 2150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29400" h="215078">
                <a:moveTo>
                  <a:pt x="1329400" y="0"/>
                </a:moveTo>
                <a:lnTo>
                  <a:pt x="1291301" y="0"/>
                </a:lnTo>
                <a:cubicBezTo>
                  <a:pt x="1287093" y="0"/>
                  <a:pt x="1283681" y="3412"/>
                  <a:pt x="1283681" y="7620"/>
                </a:cubicBezTo>
                <a:lnTo>
                  <a:pt x="1283681" y="151833"/>
                </a:lnTo>
                <a:lnTo>
                  <a:pt x="42163" y="151833"/>
                </a:lnTo>
                <a:lnTo>
                  <a:pt x="42163" y="130752"/>
                </a:lnTo>
                <a:lnTo>
                  <a:pt x="0" y="172915"/>
                </a:lnTo>
                <a:lnTo>
                  <a:pt x="42163" y="215078"/>
                </a:lnTo>
                <a:lnTo>
                  <a:pt x="42163" y="193996"/>
                </a:lnTo>
                <a:lnTo>
                  <a:pt x="1314515" y="193996"/>
                </a:lnTo>
                <a:lnTo>
                  <a:pt x="1314515" y="186407"/>
                </a:lnTo>
                <a:lnTo>
                  <a:pt x="1321780" y="186407"/>
                </a:lnTo>
                <a:cubicBezTo>
                  <a:pt x="1325988" y="186407"/>
                  <a:pt x="1329400" y="182995"/>
                  <a:pt x="1329400" y="178787"/>
                </a:cubicBez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43" name="テキスト ボックス 142"/>
          <p:cNvSpPr txBox="1"/>
          <p:nvPr/>
        </p:nvSpPr>
        <p:spPr>
          <a:xfrm>
            <a:off x="1711582" y="5951316"/>
            <a:ext cx="2605560" cy="215444"/>
          </a:xfrm>
          <a:prstGeom prst="rect">
            <a:avLst/>
          </a:prstGeom>
          <a:noFill/>
        </p:spPr>
        <p:txBody>
          <a:bodyPr wrap="square" rtlCol="0">
            <a:spAutoFit/>
          </a:bodyPr>
          <a:lstStyle/>
          <a:p>
            <a:r>
              <a:rPr lang="ja-JP" altLang="en-US" sz="800" b="1" dirty="0"/>
              <a:t>住民税の徴収猶予</a:t>
            </a:r>
            <a:endParaRPr kumimoji="1" lang="ja-JP" altLang="en-US" sz="800" b="1" dirty="0"/>
          </a:p>
        </p:txBody>
      </p:sp>
      <p:sp>
        <p:nvSpPr>
          <p:cNvPr id="144" name="楕円 143"/>
          <p:cNvSpPr/>
          <p:nvPr/>
        </p:nvSpPr>
        <p:spPr>
          <a:xfrm>
            <a:off x="2968435" y="5980515"/>
            <a:ext cx="1871627" cy="210435"/>
          </a:xfrm>
          <a:prstGeom prst="ellipse">
            <a:avLst/>
          </a:prstGeom>
          <a:solidFill>
            <a:schemeClr val="accent4">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rPr>
              <a:t>市町</a:t>
            </a:r>
            <a:r>
              <a:rPr lang="ja-JP" altLang="en-US" sz="800" b="1" dirty="0">
                <a:solidFill>
                  <a:schemeClr val="tx1"/>
                </a:solidFill>
              </a:rPr>
              <a:t>ごとに猶予条件あり</a:t>
            </a:r>
            <a:endParaRPr kumimoji="1" lang="ja-JP" altLang="en-US" sz="800" b="1" dirty="0">
              <a:solidFill>
                <a:schemeClr val="tx1"/>
              </a:solidFill>
            </a:endParaRPr>
          </a:p>
        </p:txBody>
      </p:sp>
      <p:sp>
        <p:nvSpPr>
          <p:cNvPr id="138" name="楕円 137"/>
          <p:cNvSpPr/>
          <p:nvPr/>
        </p:nvSpPr>
        <p:spPr>
          <a:xfrm>
            <a:off x="4557721" y="6109857"/>
            <a:ext cx="410250" cy="371844"/>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正方形/長方形 138"/>
          <p:cNvSpPr/>
          <p:nvPr/>
        </p:nvSpPr>
        <p:spPr>
          <a:xfrm>
            <a:off x="4465474" y="6188013"/>
            <a:ext cx="593244" cy="71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1050" b="1" dirty="0">
                <a:solidFill>
                  <a:srgbClr val="FF0000"/>
                </a:solidFill>
                <a:latin typeface="メイリオ" panose="020B0604030504040204" pitchFamily="50" charset="-128"/>
                <a:ea typeface="メイリオ" panose="020B0604030504040204" pitchFamily="50" charset="-128"/>
              </a:rPr>
              <a:t>無料</a:t>
            </a: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146" name="テキスト ボックス 145"/>
          <p:cNvSpPr txBox="1"/>
          <p:nvPr/>
        </p:nvSpPr>
        <p:spPr>
          <a:xfrm>
            <a:off x="408600" y="6847473"/>
            <a:ext cx="1472871" cy="215444"/>
          </a:xfrm>
          <a:prstGeom prst="rect">
            <a:avLst/>
          </a:prstGeom>
          <a:noFill/>
        </p:spPr>
        <p:txBody>
          <a:bodyPr wrap="square" rtlCol="0">
            <a:spAutoFit/>
          </a:bodyPr>
          <a:lstStyle/>
          <a:p>
            <a:r>
              <a:rPr lang="ja-JP" altLang="en-US" sz="800" b="1"/>
              <a:t>      妊婦</a:t>
            </a:r>
            <a:r>
              <a:rPr lang="ja-JP" altLang="en-US" sz="800" b="1" dirty="0"/>
              <a:t>のための支援給付</a:t>
            </a:r>
            <a:endParaRPr kumimoji="1" lang="ja-JP" altLang="en-US" sz="800" b="1" dirty="0"/>
          </a:p>
        </p:txBody>
      </p:sp>
      <p:sp>
        <p:nvSpPr>
          <p:cNvPr id="147" name="楕円 146"/>
          <p:cNvSpPr/>
          <p:nvPr/>
        </p:nvSpPr>
        <p:spPr>
          <a:xfrm>
            <a:off x="295138" y="7118444"/>
            <a:ext cx="389807" cy="365172"/>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フリーフォーム: 図形 80">
            <a:extLst>
              <a:ext uri="{FF2B5EF4-FFF2-40B4-BE49-F238E27FC236}">
                <a16:creationId xmlns:a16="http://schemas.microsoft.com/office/drawing/2014/main" id="{DB5B4A04-D906-8974-3213-829760D271F0}"/>
              </a:ext>
            </a:extLst>
          </p:cNvPr>
          <p:cNvSpPr/>
          <p:nvPr/>
        </p:nvSpPr>
        <p:spPr>
          <a:xfrm flipV="1">
            <a:off x="405652" y="6868398"/>
            <a:ext cx="1314515" cy="230901"/>
          </a:xfrm>
          <a:custGeom>
            <a:avLst/>
            <a:gdLst>
              <a:gd name="csX0" fmla="*/ 2948 w 1314515"/>
              <a:gd name="csY0" fmla="*/ 234450 h 234450"/>
              <a:gd name="csX1" fmla="*/ 41047 w 1314515"/>
              <a:gd name="csY1" fmla="*/ 234450 h 234450"/>
              <a:gd name="csX2" fmla="*/ 48667 w 1314515"/>
              <a:gd name="csY2" fmla="*/ 226830 h 234450"/>
              <a:gd name="csX3" fmla="*/ 48667 w 1314515"/>
              <a:gd name="csY3" fmla="*/ 63245 h 234450"/>
              <a:gd name="csX4" fmla="*/ 1272352 w 1314515"/>
              <a:gd name="csY4" fmla="*/ 63245 h 234450"/>
              <a:gd name="csX5" fmla="*/ 1272352 w 1314515"/>
              <a:gd name="csY5" fmla="*/ 84326 h 234450"/>
              <a:gd name="csX6" fmla="*/ 1314515 w 1314515"/>
              <a:gd name="csY6" fmla="*/ 42163 h 234450"/>
              <a:gd name="csX7" fmla="*/ 1272352 w 1314515"/>
              <a:gd name="csY7" fmla="*/ 0 h 234450"/>
              <a:gd name="csX8" fmla="*/ 1272352 w 1314515"/>
              <a:gd name="csY8" fmla="*/ 21082 h 234450"/>
              <a:gd name="csX9" fmla="*/ 0 w 1314515"/>
              <a:gd name="csY9" fmla="*/ 21082 h 234450"/>
              <a:gd name="csX10" fmla="*/ 0 w 1314515"/>
              <a:gd name="csY10" fmla="*/ 63245 h 234450"/>
              <a:gd name="csX11" fmla="*/ 2948 w 1314515"/>
              <a:gd name="csY11" fmla="*/ 63245 h 234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314515" h="234450">
                <a:moveTo>
                  <a:pt x="2948" y="234450"/>
                </a:moveTo>
                <a:lnTo>
                  <a:pt x="41047" y="234450"/>
                </a:lnTo>
                <a:cubicBezTo>
                  <a:pt x="45255" y="234450"/>
                  <a:pt x="48667" y="231038"/>
                  <a:pt x="48667" y="226830"/>
                </a:cubicBezTo>
                <a:lnTo>
                  <a:pt x="48667" y="63245"/>
                </a:lnTo>
                <a:lnTo>
                  <a:pt x="1272352" y="63245"/>
                </a:lnTo>
                <a:lnTo>
                  <a:pt x="1272352" y="84326"/>
                </a:lnTo>
                <a:lnTo>
                  <a:pt x="1314515" y="42163"/>
                </a:lnTo>
                <a:lnTo>
                  <a:pt x="1272352" y="0"/>
                </a:lnTo>
                <a:lnTo>
                  <a:pt x="1272352" y="21082"/>
                </a:lnTo>
                <a:lnTo>
                  <a:pt x="0" y="21082"/>
                </a:lnTo>
                <a:lnTo>
                  <a:pt x="0" y="63245"/>
                </a:lnTo>
                <a:lnTo>
                  <a:pt x="2948" y="63245"/>
                </a:lnTo>
                <a:close/>
              </a:path>
            </a:pathLst>
          </a:cu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2" name="正方形/長方形 151"/>
          <p:cNvSpPr/>
          <p:nvPr/>
        </p:nvSpPr>
        <p:spPr>
          <a:xfrm>
            <a:off x="222868" y="7111580"/>
            <a:ext cx="593244" cy="3490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153" name="正方形/長方形 152"/>
          <p:cNvSpPr/>
          <p:nvPr/>
        </p:nvSpPr>
        <p:spPr>
          <a:xfrm>
            <a:off x="1251843" y="7125836"/>
            <a:ext cx="593244" cy="275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154" name="テキスト ボックス 153"/>
          <p:cNvSpPr txBox="1"/>
          <p:nvPr/>
        </p:nvSpPr>
        <p:spPr>
          <a:xfrm>
            <a:off x="113599" y="7471013"/>
            <a:ext cx="911934" cy="215444"/>
          </a:xfrm>
          <a:prstGeom prst="rect">
            <a:avLst/>
          </a:prstGeom>
          <a:noFill/>
        </p:spPr>
        <p:txBody>
          <a:bodyPr wrap="square" rtlCol="0">
            <a:spAutoFit/>
          </a:bodyPr>
          <a:lstStyle/>
          <a:p>
            <a:r>
              <a:rPr lang="ja-JP" altLang="en-US" sz="800" b="1"/>
              <a:t>妊娠届提出時等</a:t>
            </a:r>
            <a:endParaRPr kumimoji="1" lang="ja-JP" altLang="en-US" sz="800" b="1" dirty="0"/>
          </a:p>
        </p:txBody>
      </p:sp>
      <p:sp>
        <p:nvSpPr>
          <p:cNvPr id="155" name="テキスト ボックス 154"/>
          <p:cNvSpPr txBox="1"/>
          <p:nvPr/>
        </p:nvSpPr>
        <p:spPr>
          <a:xfrm>
            <a:off x="1179758" y="7462217"/>
            <a:ext cx="931496" cy="215444"/>
          </a:xfrm>
          <a:prstGeom prst="rect">
            <a:avLst/>
          </a:prstGeom>
          <a:noFill/>
        </p:spPr>
        <p:txBody>
          <a:bodyPr wrap="square" rtlCol="0">
            <a:spAutoFit/>
          </a:bodyPr>
          <a:lstStyle/>
          <a:p>
            <a:r>
              <a:rPr lang="ja-JP" altLang="en-US" sz="800" b="1" dirty="0"/>
              <a:t>出生届提出時等</a:t>
            </a:r>
            <a:endParaRPr kumimoji="1" lang="ja-JP" altLang="en-US" sz="800" b="1" dirty="0"/>
          </a:p>
        </p:txBody>
      </p:sp>
      <p:sp>
        <p:nvSpPr>
          <p:cNvPr id="86" name="フリーフォーム: 図形 85">
            <a:extLst>
              <a:ext uri="{FF2B5EF4-FFF2-40B4-BE49-F238E27FC236}">
                <a16:creationId xmlns:a16="http://schemas.microsoft.com/office/drawing/2014/main" id="{48B5358C-B41A-99B9-A221-7B0D68670415}"/>
              </a:ext>
            </a:extLst>
          </p:cNvPr>
          <p:cNvSpPr/>
          <p:nvPr/>
        </p:nvSpPr>
        <p:spPr>
          <a:xfrm flipV="1">
            <a:off x="1789789" y="6887781"/>
            <a:ext cx="987610" cy="223121"/>
          </a:xfrm>
          <a:custGeom>
            <a:avLst/>
            <a:gdLst>
              <a:gd name="csX0" fmla="*/ 0 w 987610"/>
              <a:gd name="csY0" fmla="*/ 223121 h 223121"/>
              <a:gd name="csX1" fmla="*/ 38099 w 987610"/>
              <a:gd name="csY1" fmla="*/ 223121 h 223121"/>
              <a:gd name="csX2" fmla="*/ 45719 w 987610"/>
              <a:gd name="csY2" fmla="*/ 215501 h 223121"/>
              <a:gd name="csX3" fmla="*/ 45719 w 987610"/>
              <a:gd name="csY3" fmla="*/ 59474 h 223121"/>
              <a:gd name="csX4" fmla="*/ 947961 w 987610"/>
              <a:gd name="csY4" fmla="*/ 59474 h 223121"/>
              <a:gd name="csX5" fmla="*/ 947961 w 987610"/>
              <a:gd name="csY5" fmla="*/ 79299 h 223121"/>
              <a:gd name="csX6" fmla="*/ 987610 w 987610"/>
              <a:gd name="csY6" fmla="*/ 39650 h 223121"/>
              <a:gd name="csX7" fmla="*/ 947961 w 987610"/>
              <a:gd name="csY7" fmla="*/ 0 h 223121"/>
              <a:gd name="csX8" fmla="*/ 947961 w 987610"/>
              <a:gd name="csY8" fmla="*/ 19825 h 223121"/>
              <a:gd name="csX9" fmla="*/ 457 w 987610"/>
              <a:gd name="csY9" fmla="*/ 19825 h 223121"/>
              <a:gd name="csX10" fmla="*/ 457 w 987610"/>
              <a:gd name="csY10" fmla="*/ 39195 h 223121"/>
              <a:gd name="csX11" fmla="*/ 0 w 987610"/>
              <a:gd name="csY11" fmla="*/ 39652 h 223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987610" h="223121">
                <a:moveTo>
                  <a:pt x="0" y="223121"/>
                </a:moveTo>
                <a:lnTo>
                  <a:pt x="38099" y="223121"/>
                </a:lnTo>
                <a:cubicBezTo>
                  <a:pt x="42307" y="223121"/>
                  <a:pt x="45719" y="219709"/>
                  <a:pt x="45719" y="215501"/>
                </a:cubicBezTo>
                <a:lnTo>
                  <a:pt x="45719" y="59474"/>
                </a:lnTo>
                <a:lnTo>
                  <a:pt x="947961" y="59474"/>
                </a:lnTo>
                <a:lnTo>
                  <a:pt x="947961" y="79299"/>
                </a:lnTo>
                <a:lnTo>
                  <a:pt x="987610" y="39650"/>
                </a:lnTo>
                <a:lnTo>
                  <a:pt x="947961" y="0"/>
                </a:lnTo>
                <a:lnTo>
                  <a:pt x="947961" y="19825"/>
                </a:lnTo>
                <a:lnTo>
                  <a:pt x="457" y="19825"/>
                </a:lnTo>
                <a:lnTo>
                  <a:pt x="457" y="39195"/>
                </a:lnTo>
                <a:lnTo>
                  <a:pt x="0" y="39652"/>
                </a:ln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8" name="テキスト ボックス 157"/>
          <p:cNvSpPr txBox="1"/>
          <p:nvPr/>
        </p:nvSpPr>
        <p:spPr>
          <a:xfrm>
            <a:off x="1608283" y="6832781"/>
            <a:ext cx="1386760" cy="246221"/>
          </a:xfrm>
          <a:prstGeom prst="rect">
            <a:avLst/>
          </a:prstGeom>
          <a:noFill/>
        </p:spPr>
        <p:txBody>
          <a:bodyPr wrap="square" rtlCol="0">
            <a:spAutoFit/>
          </a:bodyPr>
          <a:lstStyle/>
          <a:p>
            <a:r>
              <a:rPr kumimoji="1" lang="ja-JP" altLang="en-US" sz="1000" b="1" dirty="0"/>
              <a:t>　</a:t>
            </a:r>
            <a:r>
              <a:rPr lang="ja-JP" altLang="en-US" sz="1000" b="1" dirty="0"/>
              <a:t>　    </a:t>
            </a:r>
            <a:r>
              <a:rPr kumimoji="1" lang="ja-JP" altLang="en-US" sz="800" b="1" dirty="0"/>
              <a:t>出産育児一時金</a:t>
            </a:r>
          </a:p>
        </p:txBody>
      </p:sp>
      <p:sp>
        <p:nvSpPr>
          <p:cNvPr id="83" name="フリーフォーム: 図形 82">
            <a:extLst>
              <a:ext uri="{FF2B5EF4-FFF2-40B4-BE49-F238E27FC236}">
                <a16:creationId xmlns:a16="http://schemas.microsoft.com/office/drawing/2014/main" id="{3D846F45-CA1A-6AEC-8550-6C0DC14431C2}"/>
              </a:ext>
            </a:extLst>
          </p:cNvPr>
          <p:cNvSpPr/>
          <p:nvPr/>
        </p:nvSpPr>
        <p:spPr>
          <a:xfrm flipV="1">
            <a:off x="1774450" y="7202061"/>
            <a:ext cx="4746930" cy="262295"/>
          </a:xfrm>
          <a:custGeom>
            <a:avLst/>
            <a:gdLst>
              <a:gd name="csX0" fmla="*/ 0 w 4798168"/>
              <a:gd name="csY0" fmla="*/ 262295 h 262295"/>
              <a:gd name="csX1" fmla="*/ 45079 w 4798168"/>
              <a:gd name="csY1" fmla="*/ 262295 h 262295"/>
              <a:gd name="csX2" fmla="*/ 54095 w 4798168"/>
              <a:gd name="csY2" fmla="*/ 253279 h 262295"/>
              <a:gd name="csX3" fmla="*/ 54095 w 4798168"/>
              <a:gd name="csY3" fmla="*/ 73250 h 262295"/>
              <a:gd name="csX4" fmla="*/ 4749335 w 4798168"/>
              <a:gd name="csY4" fmla="*/ 73250 h 262295"/>
              <a:gd name="csX5" fmla="*/ 4749335 w 4798168"/>
              <a:gd name="csY5" fmla="*/ 97666 h 262295"/>
              <a:gd name="csX6" fmla="*/ 4798168 w 4798168"/>
              <a:gd name="csY6" fmla="*/ 48833 h 262295"/>
              <a:gd name="csX7" fmla="*/ 4749335 w 4798168"/>
              <a:gd name="csY7" fmla="*/ 0 h 262295"/>
              <a:gd name="csX8" fmla="*/ 4749335 w 4798168"/>
              <a:gd name="csY8" fmla="*/ 24417 h 262295"/>
              <a:gd name="csX9" fmla="*/ 33921 w 4798168"/>
              <a:gd name="csY9" fmla="*/ 24417 h 262295"/>
              <a:gd name="csX10" fmla="*/ 33921 w 4798168"/>
              <a:gd name="csY10" fmla="*/ 27170 h 262295"/>
              <a:gd name="csX11" fmla="*/ 9016 w 4798168"/>
              <a:gd name="csY11" fmla="*/ 27170 h 262295"/>
              <a:gd name="csX12" fmla="*/ 0 w 4798168"/>
              <a:gd name="csY12" fmla="*/ 36186 h 2622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798168" h="262295">
                <a:moveTo>
                  <a:pt x="0" y="262295"/>
                </a:moveTo>
                <a:lnTo>
                  <a:pt x="45079" y="262295"/>
                </a:lnTo>
                <a:cubicBezTo>
                  <a:pt x="50058" y="262295"/>
                  <a:pt x="54095" y="258258"/>
                  <a:pt x="54095" y="253279"/>
                </a:cubicBezTo>
                <a:lnTo>
                  <a:pt x="54095" y="73250"/>
                </a:lnTo>
                <a:lnTo>
                  <a:pt x="4749335" y="73250"/>
                </a:lnTo>
                <a:lnTo>
                  <a:pt x="4749335" y="97666"/>
                </a:lnTo>
                <a:lnTo>
                  <a:pt x="4798168" y="48833"/>
                </a:lnTo>
                <a:lnTo>
                  <a:pt x="4749335" y="0"/>
                </a:lnTo>
                <a:lnTo>
                  <a:pt x="4749335" y="24417"/>
                </a:lnTo>
                <a:lnTo>
                  <a:pt x="33921" y="24417"/>
                </a:lnTo>
                <a:lnTo>
                  <a:pt x="33921" y="27170"/>
                </a:lnTo>
                <a:lnTo>
                  <a:pt x="9016" y="27170"/>
                </a:lnTo>
                <a:cubicBezTo>
                  <a:pt x="4037" y="27170"/>
                  <a:pt x="0" y="31207"/>
                  <a:pt x="0" y="36186"/>
                </a:cubicBezTo>
                <a:close/>
              </a:path>
            </a:pathLst>
          </a:cu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62" name="テキスト ボックス 161"/>
          <p:cNvSpPr txBox="1"/>
          <p:nvPr/>
        </p:nvSpPr>
        <p:spPr>
          <a:xfrm>
            <a:off x="1796850" y="7157623"/>
            <a:ext cx="1192510" cy="246221"/>
          </a:xfrm>
          <a:prstGeom prst="rect">
            <a:avLst/>
          </a:prstGeom>
          <a:noFill/>
        </p:spPr>
        <p:txBody>
          <a:bodyPr wrap="square" rtlCol="0">
            <a:spAutoFit/>
          </a:bodyPr>
          <a:lstStyle/>
          <a:p>
            <a:r>
              <a:rPr kumimoji="1" lang="ja-JP" altLang="en-US" sz="1000" b="1" dirty="0"/>
              <a:t>　</a:t>
            </a:r>
            <a:r>
              <a:rPr lang="ja-JP" altLang="en-US" sz="1000" b="1" dirty="0"/>
              <a:t>　</a:t>
            </a:r>
            <a:r>
              <a:rPr lang="ja-JP" altLang="en-US" sz="800" b="1" dirty="0"/>
              <a:t>児童手当</a:t>
            </a:r>
            <a:endParaRPr kumimoji="1" lang="ja-JP" altLang="en-US" sz="800" b="1" dirty="0"/>
          </a:p>
        </p:txBody>
      </p:sp>
      <p:sp>
        <p:nvSpPr>
          <p:cNvPr id="164" name="正方形/長方形 163"/>
          <p:cNvSpPr/>
          <p:nvPr/>
        </p:nvSpPr>
        <p:spPr>
          <a:xfrm>
            <a:off x="186440" y="7119266"/>
            <a:ext cx="593244" cy="296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1200" b="1" dirty="0">
                <a:solidFill>
                  <a:srgbClr val="FF0000"/>
                </a:solidFill>
                <a:latin typeface="メイリオ" panose="020B0604030504040204" pitchFamily="50" charset="-128"/>
                <a:ea typeface="メイリオ" panose="020B0604030504040204" pitchFamily="50" charset="-128"/>
              </a:rPr>
              <a:t>５</a:t>
            </a:r>
            <a:endParaRPr lang="en-US" altLang="ja-JP" sz="1200" b="1" dirty="0">
              <a:solidFill>
                <a:srgbClr val="FF0000"/>
              </a:solidFill>
              <a:latin typeface="メイリオ" panose="020B0604030504040204" pitchFamily="50" charset="-128"/>
              <a:ea typeface="メイリオ" panose="020B0604030504040204" pitchFamily="50" charset="-128"/>
            </a:endParaRPr>
          </a:p>
        </p:txBody>
      </p:sp>
      <p:sp>
        <p:nvSpPr>
          <p:cNvPr id="165" name="正方形/長方形 164"/>
          <p:cNvSpPr/>
          <p:nvPr/>
        </p:nvSpPr>
        <p:spPr>
          <a:xfrm>
            <a:off x="271856" y="7275481"/>
            <a:ext cx="593244" cy="2800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万円</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68" name="楕円 167"/>
          <p:cNvSpPr/>
          <p:nvPr/>
        </p:nvSpPr>
        <p:spPr>
          <a:xfrm>
            <a:off x="4873766" y="7064667"/>
            <a:ext cx="447533" cy="409283"/>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楕円 168"/>
          <p:cNvSpPr/>
          <p:nvPr/>
        </p:nvSpPr>
        <p:spPr>
          <a:xfrm>
            <a:off x="6081909" y="7094672"/>
            <a:ext cx="414416" cy="378426"/>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正方形/長方形 169"/>
          <p:cNvSpPr/>
          <p:nvPr/>
        </p:nvSpPr>
        <p:spPr>
          <a:xfrm>
            <a:off x="4745187" y="7087039"/>
            <a:ext cx="593244" cy="354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月額</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71" name="正方形/長方形 170"/>
          <p:cNvSpPr/>
          <p:nvPr/>
        </p:nvSpPr>
        <p:spPr>
          <a:xfrm>
            <a:off x="5930938" y="7094672"/>
            <a:ext cx="593244" cy="354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月額</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72" name="正方形/長方形 171"/>
          <p:cNvSpPr/>
          <p:nvPr/>
        </p:nvSpPr>
        <p:spPr>
          <a:xfrm>
            <a:off x="4801356" y="7149810"/>
            <a:ext cx="593244" cy="2726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1050" b="1" dirty="0">
                <a:solidFill>
                  <a:srgbClr val="FF0000"/>
                </a:solidFill>
                <a:latin typeface="メイリオ" panose="020B0604030504040204" pitchFamily="50" charset="-128"/>
                <a:ea typeface="メイリオ" panose="020B0604030504040204" pitchFamily="50" charset="-128"/>
              </a:rPr>
              <a:t>1.5</a:t>
            </a: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173" name="正方形/長方形 172"/>
          <p:cNvSpPr/>
          <p:nvPr/>
        </p:nvSpPr>
        <p:spPr>
          <a:xfrm>
            <a:off x="4858722" y="7299084"/>
            <a:ext cx="593244" cy="296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万円</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74" name="正方形/長方形 173"/>
          <p:cNvSpPr/>
          <p:nvPr/>
        </p:nvSpPr>
        <p:spPr>
          <a:xfrm>
            <a:off x="5977849" y="7169123"/>
            <a:ext cx="593244" cy="2726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1050" b="1" dirty="0">
                <a:solidFill>
                  <a:srgbClr val="FF0000"/>
                </a:solidFill>
                <a:latin typeface="メイリオ" panose="020B0604030504040204" pitchFamily="50" charset="-128"/>
                <a:ea typeface="メイリオ" panose="020B0604030504040204" pitchFamily="50" charset="-128"/>
              </a:rPr>
              <a:t>1</a:t>
            </a: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175" name="正方形/長方形 174"/>
          <p:cNvSpPr/>
          <p:nvPr/>
        </p:nvSpPr>
        <p:spPr>
          <a:xfrm>
            <a:off x="6039359" y="7316028"/>
            <a:ext cx="593244" cy="296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万円</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76" name="正方形/長方形 175"/>
          <p:cNvSpPr/>
          <p:nvPr/>
        </p:nvSpPr>
        <p:spPr>
          <a:xfrm>
            <a:off x="3017392" y="7213587"/>
            <a:ext cx="872181" cy="192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800" b="1" dirty="0">
                <a:solidFill>
                  <a:sysClr val="windowText" lastClr="000000"/>
                </a:solidFill>
                <a:latin typeface="メイリオ" panose="020B0604030504040204" pitchFamily="50" charset="-128"/>
                <a:ea typeface="メイリオ" panose="020B0604030504040204" pitchFamily="50" charset="-128"/>
              </a:rPr>
              <a:t>３歳未満</a:t>
            </a:r>
            <a:endParaRPr lang="en-US" altLang="ja-JP" sz="800" b="1" dirty="0">
              <a:solidFill>
                <a:sysClr val="windowText" lastClr="000000"/>
              </a:solidFill>
              <a:latin typeface="メイリオ" panose="020B0604030504040204" pitchFamily="50" charset="-128"/>
              <a:ea typeface="メイリオ" panose="020B0604030504040204" pitchFamily="50" charset="-128"/>
            </a:endParaRPr>
          </a:p>
        </p:txBody>
      </p:sp>
      <p:sp>
        <p:nvSpPr>
          <p:cNvPr id="177" name="正方形/長方形 176"/>
          <p:cNvSpPr/>
          <p:nvPr/>
        </p:nvSpPr>
        <p:spPr>
          <a:xfrm>
            <a:off x="5172787" y="7215947"/>
            <a:ext cx="1060843" cy="208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800" b="1" dirty="0">
                <a:solidFill>
                  <a:sysClr val="windowText" lastClr="000000"/>
                </a:solidFill>
                <a:latin typeface="メイリオ" panose="020B0604030504040204" pitchFamily="50" charset="-128"/>
                <a:ea typeface="メイリオ" panose="020B0604030504040204" pitchFamily="50" charset="-128"/>
              </a:rPr>
              <a:t>３歳～高校生</a:t>
            </a:r>
            <a:endParaRPr lang="en-US" altLang="ja-JP" sz="800" b="1" dirty="0">
              <a:solidFill>
                <a:sysClr val="windowText" lastClr="000000"/>
              </a:solidFill>
              <a:latin typeface="メイリオ" panose="020B0604030504040204" pitchFamily="50" charset="-128"/>
              <a:ea typeface="メイリオ" panose="020B0604030504040204" pitchFamily="50" charset="-128"/>
            </a:endParaRPr>
          </a:p>
        </p:txBody>
      </p:sp>
      <p:sp>
        <p:nvSpPr>
          <p:cNvPr id="48" name="フリーフォーム: 図形 47">
            <a:extLst>
              <a:ext uri="{FF2B5EF4-FFF2-40B4-BE49-F238E27FC236}">
                <a16:creationId xmlns:a16="http://schemas.microsoft.com/office/drawing/2014/main" id="{44AE3CF7-B3EA-BFA2-72EA-D66E11CD85FC}"/>
              </a:ext>
            </a:extLst>
          </p:cNvPr>
          <p:cNvSpPr/>
          <p:nvPr/>
        </p:nvSpPr>
        <p:spPr>
          <a:xfrm flipV="1">
            <a:off x="871688" y="8012856"/>
            <a:ext cx="1642971" cy="204308"/>
          </a:xfrm>
          <a:custGeom>
            <a:avLst/>
            <a:gdLst>
              <a:gd name="csX0" fmla="*/ 0 w 1642971"/>
              <a:gd name="csY0" fmla="*/ 204308 h 204308"/>
              <a:gd name="csX1" fmla="*/ 53858 w 1642971"/>
              <a:gd name="csY1" fmla="*/ 204308 h 204308"/>
              <a:gd name="csX2" fmla="*/ 64630 w 1642971"/>
              <a:gd name="csY2" fmla="*/ 193536 h 204308"/>
              <a:gd name="csX3" fmla="*/ 64630 w 1642971"/>
              <a:gd name="csY3" fmla="*/ 61400 h 204308"/>
              <a:gd name="csX4" fmla="*/ 1602038 w 1642971"/>
              <a:gd name="csY4" fmla="*/ 61400 h 204308"/>
              <a:gd name="csX5" fmla="*/ 1602038 w 1642971"/>
              <a:gd name="csY5" fmla="*/ 81867 h 204308"/>
              <a:gd name="csX6" fmla="*/ 1642971 w 1642971"/>
              <a:gd name="csY6" fmla="*/ 40934 h 204308"/>
              <a:gd name="csX7" fmla="*/ 1602038 w 1642971"/>
              <a:gd name="csY7" fmla="*/ 0 h 204308"/>
              <a:gd name="csX8" fmla="*/ 1602038 w 1642971"/>
              <a:gd name="csY8" fmla="*/ 20467 h 204308"/>
              <a:gd name="csX9" fmla="*/ 3101 w 1642971"/>
              <a:gd name="csY9" fmla="*/ 20467 h 204308"/>
              <a:gd name="csX10" fmla="*/ 3101 w 1642971"/>
              <a:gd name="csY10" fmla="*/ 32142 h 204308"/>
              <a:gd name="csX11" fmla="*/ 0 w 1642971"/>
              <a:gd name="csY11" fmla="*/ 35243 h 2043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642971" h="204308">
                <a:moveTo>
                  <a:pt x="0" y="204308"/>
                </a:moveTo>
                <a:lnTo>
                  <a:pt x="53858" y="204308"/>
                </a:lnTo>
                <a:cubicBezTo>
                  <a:pt x="59807" y="204308"/>
                  <a:pt x="64630" y="199485"/>
                  <a:pt x="64630" y="193536"/>
                </a:cubicBezTo>
                <a:lnTo>
                  <a:pt x="64630" y="61400"/>
                </a:lnTo>
                <a:lnTo>
                  <a:pt x="1602038" y="61400"/>
                </a:lnTo>
                <a:lnTo>
                  <a:pt x="1602038" y="81867"/>
                </a:lnTo>
                <a:lnTo>
                  <a:pt x="1642971" y="40934"/>
                </a:lnTo>
                <a:lnTo>
                  <a:pt x="1602038" y="0"/>
                </a:lnTo>
                <a:lnTo>
                  <a:pt x="1602038" y="20467"/>
                </a:lnTo>
                <a:lnTo>
                  <a:pt x="3101" y="20467"/>
                </a:lnTo>
                <a:lnTo>
                  <a:pt x="3101" y="32142"/>
                </a:lnTo>
                <a:lnTo>
                  <a:pt x="0" y="35243"/>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81" name="テキスト ボックス 180"/>
          <p:cNvSpPr txBox="1"/>
          <p:nvPr/>
        </p:nvSpPr>
        <p:spPr>
          <a:xfrm>
            <a:off x="736844" y="7907091"/>
            <a:ext cx="1000958" cy="215444"/>
          </a:xfrm>
          <a:prstGeom prst="rect">
            <a:avLst/>
          </a:prstGeom>
          <a:noFill/>
        </p:spPr>
        <p:txBody>
          <a:bodyPr wrap="square" rtlCol="0">
            <a:spAutoFit/>
          </a:bodyPr>
          <a:lstStyle/>
          <a:p>
            <a:r>
              <a:rPr kumimoji="1" lang="ja-JP" altLang="en-US" sz="800" b="1" dirty="0"/>
              <a:t>　　</a:t>
            </a:r>
            <a:r>
              <a:rPr kumimoji="1" lang="ja-JP" altLang="en-US" sz="800" b="1"/>
              <a:t>　出産</a:t>
            </a:r>
            <a:r>
              <a:rPr kumimoji="1" lang="ja-JP" altLang="en-US" sz="800" b="1" dirty="0"/>
              <a:t>手当金</a:t>
            </a:r>
          </a:p>
        </p:txBody>
      </p:sp>
      <p:sp>
        <p:nvSpPr>
          <p:cNvPr id="186" name="テキスト ボックス 185"/>
          <p:cNvSpPr txBox="1"/>
          <p:nvPr/>
        </p:nvSpPr>
        <p:spPr>
          <a:xfrm>
            <a:off x="408385" y="8268774"/>
            <a:ext cx="906180" cy="215444"/>
          </a:xfrm>
          <a:prstGeom prst="rect">
            <a:avLst/>
          </a:prstGeom>
          <a:noFill/>
        </p:spPr>
        <p:txBody>
          <a:bodyPr wrap="square" rtlCol="0">
            <a:spAutoFit/>
          </a:bodyPr>
          <a:lstStyle/>
          <a:p>
            <a:r>
              <a:rPr lang="ja-JP" altLang="en-US" sz="800" b="1" dirty="0"/>
              <a:t>育児休業給付金</a:t>
            </a:r>
            <a:endParaRPr kumimoji="1" lang="ja-JP" altLang="en-US" sz="800" b="1" dirty="0"/>
          </a:p>
        </p:txBody>
      </p:sp>
      <p:sp>
        <p:nvSpPr>
          <p:cNvPr id="195" name="正方形/長方形 194"/>
          <p:cNvSpPr/>
          <p:nvPr/>
        </p:nvSpPr>
        <p:spPr>
          <a:xfrm>
            <a:off x="2469248" y="8107722"/>
            <a:ext cx="1027371" cy="2657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800" b="1" dirty="0">
                <a:solidFill>
                  <a:sysClr val="windowText" lastClr="000000"/>
                </a:solidFill>
                <a:latin typeface="メイリオ" panose="020B0604030504040204" pitchFamily="50" charset="-128"/>
                <a:ea typeface="メイリオ" panose="020B0604030504040204" pitchFamily="50" charset="-128"/>
              </a:rPr>
              <a:t>育児休業開始日</a:t>
            </a:r>
            <a:endParaRPr lang="en-US" altLang="ja-JP" sz="800" b="1" dirty="0">
              <a:solidFill>
                <a:sysClr val="windowText" lastClr="000000"/>
              </a:solidFill>
              <a:latin typeface="メイリオ" panose="020B0604030504040204" pitchFamily="50" charset="-128"/>
              <a:ea typeface="メイリオ" panose="020B0604030504040204" pitchFamily="50" charset="-128"/>
            </a:endParaRPr>
          </a:p>
          <a:p>
            <a:pPr algn="ctr"/>
            <a:r>
              <a:rPr lang="ja-JP" altLang="en-US" sz="800" b="1" dirty="0">
                <a:solidFill>
                  <a:sysClr val="windowText" lastClr="000000"/>
                </a:solidFill>
                <a:latin typeface="メイリオ" panose="020B0604030504040204" pitchFamily="50" charset="-128"/>
                <a:ea typeface="メイリオ" panose="020B0604030504040204" pitchFamily="50" charset="-128"/>
              </a:rPr>
              <a:t>～</a:t>
            </a:r>
            <a:r>
              <a:rPr lang="en-US" altLang="ja-JP" sz="800" b="1" dirty="0">
                <a:solidFill>
                  <a:sysClr val="windowText" lastClr="000000"/>
                </a:solidFill>
                <a:latin typeface="メイリオ" panose="020B0604030504040204" pitchFamily="50" charset="-128"/>
                <a:ea typeface="メイリオ" panose="020B0604030504040204" pitchFamily="50" charset="-128"/>
              </a:rPr>
              <a:t>180</a:t>
            </a:r>
            <a:r>
              <a:rPr lang="ja-JP" altLang="en-US" sz="800" b="1" dirty="0">
                <a:solidFill>
                  <a:sysClr val="windowText" lastClr="000000"/>
                </a:solidFill>
                <a:latin typeface="メイリオ" panose="020B0604030504040204" pitchFamily="50" charset="-128"/>
                <a:ea typeface="メイリオ" panose="020B0604030504040204" pitchFamily="50" charset="-128"/>
              </a:rPr>
              <a:t>日</a:t>
            </a:r>
            <a:endParaRPr lang="en-US" altLang="ja-JP" sz="800" b="1" dirty="0">
              <a:solidFill>
                <a:sysClr val="windowText" lastClr="000000"/>
              </a:solidFill>
              <a:latin typeface="メイリオ" panose="020B0604030504040204" pitchFamily="50" charset="-128"/>
              <a:ea typeface="メイリオ" panose="020B0604030504040204" pitchFamily="50" charset="-128"/>
            </a:endParaRPr>
          </a:p>
        </p:txBody>
      </p:sp>
      <p:sp>
        <p:nvSpPr>
          <p:cNvPr id="196" name="正方形/長方形 195"/>
          <p:cNvSpPr/>
          <p:nvPr/>
        </p:nvSpPr>
        <p:spPr>
          <a:xfrm>
            <a:off x="3684290" y="8168717"/>
            <a:ext cx="872181" cy="192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800" b="1" dirty="0">
                <a:solidFill>
                  <a:sysClr val="windowText" lastClr="000000"/>
                </a:solidFill>
                <a:latin typeface="メイリオ" panose="020B0604030504040204" pitchFamily="50" charset="-128"/>
                <a:ea typeface="メイリオ" panose="020B0604030504040204" pitchFamily="50" charset="-128"/>
              </a:rPr>
              <a:t>180</a:t>
            </a:r>
            <a:r>
              <a:rPr lang="ja-JP" altLang="en-US" sz="800" b="1" dirty="0">
                <a:solidFill>
                  <a:sysClr val="windowText" lastClr="000000"/>
                </a:solidFill>
                <a:latin typeface="メイリオ" panose="020B0604030504040204" pitchFamily="50" charset="-128"/>
                <a:ea typeface="メイリオ" panose="020B0604030504040204" pitchFamily="50" charset="-128"/>
              </a:rPr>
              <a:t>日以降</a:t>
            </a:r>
            <a:endParaRPr lang="en-US" altLang="ja-JP" sz="800" b="1" dirty="0">
              <a:solidFill>
                <a:sysClr val="windowText" lastClr="000000"/>
              </a:solidFill>
              <a:latin typeface="メイリオ" panose="020B0604030504040204" pitchFamily="50" charset="-128"/>
              <a:ea typeface="メイリオ" panose="020B0604030504040204" pitchFamily="50" charset="-128"/>
            </a:endParaRPr>
          </a:p>
        </p:txBody>
      </p:sp>
      <p:sp>
        <p:nvSpPr>
          <p:cNvPr id="84" name="フリーフォーム: 図形 83">
            <a:extLst>
              <a:ext uri="{FF2B5EF4-FFF2-40B4-BE49-F238E27FC236}">
                <a16:creationId xmlns:a16="http://schemas.microsoft.com/office/drawing/2014/main" id="{BF7088B2-30BE-F945-F9B4-124053806F0B}"/>
              </a:ext>
            </a:extLst>
          </p:cNvPr>
          <p:cNvSpPr/>
          <p:nvPr/>
        </p:nvSpPr>
        <p:spPr>
          <a:xfrm flipV="1">
            <a:off x="1841913" y="8554048"/>
            <a:ext cx="817697" cy="205571"/>
          </a:xfrm>
          <a:custGeom>
            <a:avLst/>
            <a:gdLst>
              <a:gd name="csX0" fmla="*/ 0 w 817697"/>
              <a:gd name="csY0" fmla="*/ 205571 h 205571"/>
              <a:gd name="csX1" fmla="*/ 38099 w 817697"/>
              <a:gd name="csY1" fmla="*/ 205571 h 205571"/>
              <a:gd name="csX2" fmla="*/ 45719 w 817697"/>
              <a:gd name="csY2" fmla="*/ 197951 h 205571"/>
              <a:gd name="csX3" fmla="*/ 45719 w 817697"/>
              <a:gd name="csY3" fmla="*/ 55222 h 205571"/>
              <a:gd name="csX4" fmla="*/ 780883 w 817697"/>
              <a:gd name="csY4" fmla="*/ 55222 h 205571"/>
              <a:gd name="csX5" fmla="*/ 780883 w 817697"/>
              <a:gd name="csY5" fmla="*/ 73629 h 205571"/>
              <a:gd name="csX6" fmla="*/ 817697 w 817697"/>
              <a:gd name="csY6" fmla="*/ 36815 h 205571"/>
              <a:gd name="csX7" fmla="*/ 780883 w 817697"/>
              <a:gd name="csY7" fmla="*/ 0 h 205571"/>
              <a:gd name="csX8" fmla="*/ 780883 w 817697"/>
              <a:gd name="csY8" fmla="*/ 18407 h 205571"/>
              <a:gd name="csX9" fmla="*/ 18764 w 817697"/>
              <a:gd name="csY9" fmla="*/ 18407 h 205571"/>
              <a:gd name="csX10" fmla="*/ 18764 w 817697"/>
              <a:gd name="csY10" fmla="*/ 19164 h 205571"/>
              <a:gd name="csX11" fmla="*/ 7620 w 817697"/>
              <a:gd name="csY11" fmla="*/ 19164 h 205571"/>
              <a:gd name="csX12" fmla="*/ 0 w 817697"/>
              <a:gd name="csY12" fmla="*/ 26784 h 205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17697" h="205571">
                <a:moveTo>
                  <a:pt x="0" y="205571"/>
                </a:moveTo>
                <a:lnTo>
                  <a:pt x="38099" y="205571"/>
                </a:lnTo>
                <a:cubicBezTo>
                  <a:pt x="42307" y="205571"/>
                  <a:pt x="45719" y="202159"/>
                  <a:pt x="45719" y="197951"/>
                </a:cubicBezTo>
                <a:lnTo>
                  <a:pt x="45719" y="55222"/>
                </a:lnTo>
                <a:lnTo>
                  <a:pt x="780883" y="55222"/>
                </a:lnTo>
                <a:lnTo>
                  <a:pt x="780883" y="73629"/>
                </a:lnTo>
                <a:lnTo>
                  <a:pt x="817697" y="36815"/>
                </a:lnTo>
                <a:lnTo>
                  <a:pt x="780883" y="0"/>
                </a:lnTo>
                <a:lnTo>
                  <a:pt x="780883" y="18407"/>
                </a:lnTo>
                <a:lnTo>
                  <a:pt x="18764" y="18407"/>
                </a:lnTo>
                <a:lnTo>
                  <a:pt x="18764" y="19164"/>
                </a:lnTo>
                <a:lnTo>
                  <a:pt x="7620" y="19164"/>
                </a:lnTo>
                <a:cubicBezTo>
                  <a:pt x="3412" y="19164"/>
                  <a:pt x="0" y="22576"/>
                  <a:pt x="0" y="26784"/>
                </a:cubicBez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02" name="テキスト ボックス 201"/>
          <p:cNvSpPr txBox="1"/>
          <p:nvPr/>
        </p:nvSpPr>
        <p:spPr>
          <a:xfrm>
            <a:off x="207233" y="8523193"/>
            <a:ext cx="1466078" cy="246221"/>
          </a:xfrm>
          <a:prstGeom prst="rect">
            <a:avLst/>
          </a:prstGeom>
          <a:noFill/>
        </p:spPr>
        <p:txBody>
          <a:bodyPr wrap="square" rtlCol="0">
            <a:spAutoFit/>
          </a:bodyPr>
          <a:lstStyle/>
          <a:p>
            <a:r>
              <a:rPr kumimoji="1" lang="ja-JP" altLang="en-US" sz="1000" b="1" dirty="0"/>
              <a:t>　</a:t>
            </a:r>
            <a:r>
              <a:rPr lang="ja-JP" altLang="en-US" sz="1000" b="1" dirty="0"/>
              <a:t>　</a:t>
            </a:r>
            <a:r>
              <a:rPr lang="ja-JP" altLang="en-US" sz="800" b="1" dirty="0"/>
              <a:t>出生後休業支援金</a:t>
            </a:r>
            <a:endParaRPr kumimoji="1" lang="ja-JP" altLang="en-US" sz="800" b="1" dirty="0"/>
          </a:p>
        </p:txBody>
      </p:sp>
      <p:sp>
        <p:nvSpPr>
          <p:cNvPr id="87" name="フリーフォーム: 図形 86">
            <a:extLst>
              <a:ext uri="{FF2B5EF4-FFF2-40B4-BE49-F238E27FC236}">
                <a16:creationId xmlns:a16="http://schemas.microsoft.com/office/drawing/2014/main" id="{7F16149B-5813-4DE9-0250-D5F0BD83894A}"/>
              </a:ext>
            </a:extLst>
          </p:cNvPr>
          <p:cNvSpPr/>
          <p:nvPr/>
        </p:nvSpPr>
        <p:spPr>
          <a:xfrm flipV="1">
            <a:off x="2728709" y="8550261"/>
            <a:ext cx="1860086" cy="223169"/>
          </a:xfrm>
          <a:custGeom>
            <a:avLst/>
            <a:gdLst>
              <a:gd name="csX0" fmla="*/ 0 w 1860086"/>
              <a:gd name="csY0" fmla="*/ 223169 h 223169"/>
              <a:gd name="csX1" fmla="*/ 44885 w 1860086"/>
              <a:gd name="csY1" fmla="*/ 223169 h 223169"/>
              <a:gd name="csX2" fmla="*/ 53862 w 1860086"/>
              <a:gd name="csY2" fmla="*/ 214192 h 223169"/>
              <a:gd name="csX3" fmla="*/ 53862 w 1860086"/>
              <a:gd name="csY3" fmla="*/ 54384 h 223169"/>
              <a:gd name="csX4" fmla="*/ 1823830 w 1860086"/>
              <a:gd name="csY4" fmla="*/ 54384 h 223169"/>
              <a:gd name="csX5" fmla="*/ 1823830 w 1860086"/>
              <a:gd name="csY5" fmla="*/ 72512 h 223169"/>
              <a:gd name="csX6" fmla="*/ 1860086 w 1860086"/>
              <a:gd name="csY6" fmla="*/ 36256 h 223169"/>
              <a:gd name="csX7" fmla="*/ 1823830 w 1860086"/>
              <a:gd name="csY7" fmla="*/ 0 h 223169"/>
              <a:gd name="csX8" fmla="*/ 1823830 w 1860086"/>
              <a:gd name="csY8" fmla="*/ 18128 h 223169"/>
              <a:gd name="csX9" fmla="*/ 0 w 1860086"/>
              <a:gd name="csY9" fmla="*/ 18128 h 223169"/>
              <a:gd name="csX10" fmla="*/ 0 w 1860086"/>
              <a:gd name="csY10" fmla="*/ 45739 h 223169"/>
              <a:gd name="csX11" fmla="*/ 0 w 1860086"/>
              <a:gd name="csY11" fmla="*/ 54384 h 2231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860086" h="223169">
                <a:moveTo>
                  <a:pt x="0" y="223169"/>
                </a:moveTo>
                <a:lnTo>
                  <a:pt x="44885" y="223169"/>
                </a:lnTo>
                <a:cubicBezTo>
                  <a:pt x="49843" y="223169"/>
                  <a:pt x="53862" y="219150"/>
                  <a:pt x="53862" y="214192"/>
                </a:cubicBezTo>
                <a:lnTo>
                  <a:pt x="53862" y="54384"/>
                </a:lnTo>
                <a:lnTo>
                  <a:pt x="1823830" y="54384"/>
                </a:lnTo>
                <a:lnTo>
                  <a:pt x="1823830" y="72512"/>
                </a:lnTo>
                <a:lnTo>
                  <a:pt x="1860086" y="36256"/>
                </a:lnTo>
                <a:lnTo>
                  <a:pt x="1823830" y="0"/>
                </a:lnTo>
                <a:lnTo>
                  <a:pt x="1823830" y="18128"/>
                </a:lnTo>
                <a:lnTo>
                  <a:pt x="0" y="18128"/>
                </a:lnTo>
                <a:lnTo>
                  <a:pt x="0" y="45739"/>
                </a:lnTo>
                <a:lnTo>
                  <a:pt x="0" y="54384"/>
                </a:lnTo>
                <a:close/>
              </a:path>
            </a:pathLst>
          </a:cu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07" name="楕円 206"/>
          <p:cNvSpPr/>
          <p:nvPr/>
        </p:nvSpPr>
        <p:spPr>
          <a:xfrm>
            <a:off x="4318014" y="8433336"/>
            <a:ext cx="437723" cy="421622"/>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正方形/長方形 207"/>
          <p:cNvSpPr/>
          <p:nvPr/>
        </p:nvSpPr>
        <p:spPr>
          <a:xfrm>
            <a:off x="4218988" y="8476755"/>
            <a:ext cx="593244" cy="252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1200" b="1" dirty="0">
                <a:solidFill>
                  <a:srgbClr val="FF0000"/>
                </a:solidFill>
                <a:latin typeface="メイリオ" panose="020B0604030504040204" pitchFamily="50" charset="-128"/>
                <a:ea typeface="メイリオ" panose="020B0604030504040204" pitchFamily="50" charset="-128"/>
              </a:rPr>
              <a:t>10</a:t>
            </a:r>
          </a:p>
        </p:txBody>
      </p:sp>
      <p:sp>
        <p:nvSpPr>
          <p:cNvPr id="209" name="正方形/長方形 208"/>
          <p:cNvSpPr/>
          <p:nvPr/>
        </p:nvSpPr>
        <p:spPr>
          <a:xfrm>
            <a:off x="4368456" y="8654887"/>
            <a:ext cx="593244" cy="125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210" name="テキスト ボックス 209"/>
          <p:cNvSpPr txBox="1"/>
          <p:nvPr/>
        </p:nvSpPr>
        <p:spPr>
          <a:xfrm>
            <a:off x="2618517" y="8517996"/>
            <a:ext cx="1500532" cy="246221"/>
          </a:xfrm>
          <a:prstGeom prst="rect">
            <a:avLst/>
          </a:prstGeom>
          <a:noFill/>
        </p:spPr>
        <p:txBody>
          <a:bodyPr wrap="square" rtlCol="0">
            <a:spAutoFit/>
          </a:bodyPr>
          <a:lstStyle/>
          <a:p>
            <a:r>
              <a:rPr kumimoji="1" lang="ja-JP" altLang="en-US" sz="1000" b="1" dirty="0"/>
              <a:t>　</a:t>
            </a:r>
            <a:r>
              <a:rPr lang="ja-JP" altLang="en-US" sz="1000" b="1" dirty="0"/>
              <a:t>　  </a:t>
            </a:r>
            <a:r>
              <a:rPr lang="ja-JP" altLang="en-US" sz="800" b="1" dirty="0"/>
              <a:t>育児時短就業給付金</a:t>
            </a:r>
            <a:endParaRPr kumimoji="1" lang="ja-JP" altLang="en-US" sz="800" b="1" dirty="0"/>
          </a:p>
        </p:txBody>
      </p:sp>
      <p:sp>
        <p:nvSpPr>
          <p:cNvPr id="11" name="テキスト ボックス 10"/>
          <p:cNvSpPr txBox="1"/>
          <p:nvPr/>
        </p:nvSpPr>
        <p:spPr>
          <a:xfrm>
            <a:off x="309961" y="4970960"/>
            <a:ext cx="1293319"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妊娠判明</a:t>
            </a:r>
          </a:p>
        </p:txBody>
      </p:sp>
      <p:pic>
        <p:nvPicPr>
          <p:cNvPr id="163" name="図 1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0465" y="1009698"/>
            <a:ext cx="326020" cy="331723"/>
          </a:xfrm>
          <a:prstGeom prst="rect">
            <a:avLst/>
          </a:prstGeom>
        </p:spPr>
      </p:pic>
      <p:sp>
        <p:nvSpPr>
          <p:cNvPr id="189" name="テキスト ボックス 188"/>
          <p:cNvSpPr txBox="1"/>
          <p:nvPr/>
        </p:nvSpPr>
        <p:spPr>
          <a:xfrm>
            <a:off x="4753104" y="1894329"/>
            <a:ext cx="1485020" cy="246221"/>
          </a:xfrm>
          <a:prstGeom prst="rect">
            <a:avLst/>
          </a:prstGeom>
          <a:noFill/>
        </p:spPr>
        <p:txBody>
          <a:bodyPr wrap="square" rtlCol="0">
            <a:spAutoFit/>
          </a:bodyPr>
          <a:lstStyle/>
          <a:p>
            <a:r>
              <a:rPr lang="ja-JP" altLang="en-US" sz="1000" dirty="0">
                <a:latin typeface="メイリオ" panose="020B0604030504040204" pitchFamily="50" charset="-128"/>
                <a:ea typeface="メイリオ" panose="020B0604030504040204" pitchFamily="50" charset="-128"/>
              </a:rPr>
              <a:t>主に男性を対象</a:t>
            </a:r>
            <a:endParaRPr kumimoji="1" lang="ja-JP" altLang="en-US" sz="1000" dirty="0">
              <a:latin typeface="メイリオ" panose="020B0604030504040204" pitchFamily="50" charset="-128"/>
              <a:ea typeface="メイリオ" panose="020B0604030504040204" pitchFamily="50" charset="-128"/>
            </a:endParaRPr>
          </a:p>
        </p:txBody>
      </p:sp>
      <p:pic>
        <p:nvPicPr>
          <p:cNvPr id="190" name="図 1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3607" y="2171337"/>
            <a:ext cx="276650" cy="281489"/>
          </a:xfrm>
          <a:prstGeom prst="rect">
            <a:avLst/>
          </a:prstGeom>
        </p:spPr>
      </p:pic>
      <p:sp>
        <p:nvSpPr>
          <p:cNvPr id="212" name="楕円 211"/>
          <p:cNvSpPr/>
          <p:nvPr/>
        </p:nvSpPr>
        <p:spPr>
          <a:xfrm>
            <a:off x="2945017" y="6964390"/>
            <a:ext cx="1967706" cy="267459"/>
          </a:xfrm>
          <a:prstGeom prst="ellipse">
            <a:avLst/>
          </a:prstGeom>
          <a:solidFill>
            <a:schemeClr val="accent4">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solidFill>
                  <a:schemeClr val="tx1"/>
                </a:solidFill>
              </a:rPr>
              <a:t>所得制限の撤廃</a:t>
            </a:r>
            <a:endParaRPr lang="en-US" altLang="ja-JP" sz="800" b="1" dirty="0">
              <a:solidFill>
                <a:schemeClr val="tx1"/>
              </a:solidFill>
            </a:endParaRPr>
          </a:p>
          <a:p>
            <a:pPr algn="ctr"/>
            <a:r>
              <a:rPr lang="ja-JP" altLang="en-US" sz="800" b="1" dirty="0">
                <a:solidFill>
                  <a:schemeClr val="tx1"/>
                </a:solidFill>
              </a:rPr>
              <a:t>第３子以降は月額３万円</a:t>
            </a:r>
            <a:endParaRPr kumimoji="1" lang="ja-JP" altLang="en-US" sz="800" b="1" dirty="0">
              <a:solidFill>
                <a:schemeClr val="tx1"/>
              </a:solidFill>
            </a:endParaRPr>
          </a:p>
        </p:txBody>
      </p:sp>
      <p:sp>
        <p:nvSpPr>
          <p:cNvPr id="7" name="テキスト ボックス 6"/>
          <p:cNvSpPr txBox="1"/>
          <p:nvPr/>
        </p:nvSpPr>
        <p:spPr>
          <a:xfrm>
            <a:off x="61729" y="8898406"/>
            <a:ext cx="3031362" cy="215444"/>
          </a:xfrm>
          <a:prstGeom prst="rect">
            <a:avLst/>
          </a:prstGeom>
          <a:solidFill>
            <a:schemeClr val="accent4">
              <a:lumMod val="20000"/>
              <a:lumOff val="80000"/>
            </a:schemeClr>
          </a:solidFill>
        </p:spPr>
        <p:txBody>
          <a:bodyPr wrap="square" rtlCol="0">
            <a:spAutoFit/>
          </a:bodyPr>
          <a:lstStyle/>
          <a:p>
            <a:r>
              <a:rPr kumimoji="1" lang="en-US" altLang="ja-JP" sz="800" dirty="0"/>
              <a:t>※</a:t>
            </a:r>
            <a:r>
              <a:rPr kumimoji="1" lang="ja-JP" altLang="en-US" sz="800" dirty="0"/>
              <a:t>詳細はお住まいの市町、お勤めの担当部局へお尋ねください</a:t>
            </a:r>
          </a:p>
        </p:txBody>
      </p:sp>
      <p:sp>
        <p:nvSpPr>
          <p:cNvPr id="180" name="楕円 179"/>
          <p:cNvSpPr/>
          <p:nvPr/>
        </p:nvSpPr>
        <p:spPr>
          <a:xfrm>
            <a:off x="1317374" y="7102335"/>
            <a:ext cx="375029" cy="365172"/>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正方形/長方形 165"/>
          <p:cNvSpPr/>
          <p:nvPr/>
        </p:nvSpPr>
        <p:spPr>
          <a:xfrm>
            <a:off x="1195349" y="7099299"/>
            <a:ext cx="593244" cy="277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1200" b="1" dirty="0">
                <a:solidFill>
                  <a:srgbClr val="FF0000"/>
                </a:solidFill>
                <a:latin typeface="メイリオ" panose="020B0604030504040204" pitchFamily="50" charset="-128"/>
                <a:ea typeface="メイリオ" panose="020B0604030504040204" pitchFamily="50" charset="-128"/>
              </a:rPr>
              <a:t>５</a:t>
            </a:r>
            <a:endParaRPr lang="en-US" altLang="ja-JP" sz="1200" b="1" dirty="0">
              <a:solidFill>
                <a:srgbClr val="FF0000"/>
              </a:solidFill>
              <a:latin typeface="メイリオ" panose="020B0604030504040204" pitchFamily="50" charset="-128"/>
              <a:ea typeface="メイリオ" panose="020B0604030504040204" pitchFamily="50" charset="-128"/>
            </a:endParaRPr>
          </a:p>
        </p:txBody>
      </p:sp>
      <p:sp>
        <p:nvSpPr>
          <p:cNvPr id="167" name="正方形/長方形 166"/>
          <p:cNvSpPr/>
          <p:nvPr/>
        </p:nvSpPr>
        <p:spPr>
          <a:xfrm>
            <a:off x="1273558" y="7253506"/>
            <a:ext cx="593244" cy="2800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万円</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203" name="正方形/長方形 202"/>
          <p:cNvSpPr/>
          <p:nvPr/>
        </p:nvSpPr>
        <p:spPr>
          <a:xfrm>
            <a:off x="964839" y="1548734"/>
            <a:ext cx="159084" cy="1657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２</a:t>
            </a:r>
            <a:endParaRPr kumimoji="1" lang="ja-JP" altLang="en-US" sz="1200" b="1" dirty="0">
              <a:solidFill>
                <a:schemeClr val="tx1"/>
              </a:solidFill>
            </a:endParaRPr>
          </a:p>
        </p:txBody>
      </p:sp>
      <p:sp>
        <p:nvSpPr>
          <p:cNvPr id="219" name="正方形/長方形 218"/>
          <p:cNvSpPr/>
          <p:nvPr/>
        </p:nvSpPr>
        <p:spPr>
          <a:xfrm>
            <a:off x="1987874" y="5735154"/>
            <a:ext cx="142510" cy="14848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a:solidFill>
                  <a:schemeClr val="bg1"/>
                </a:solidFill>
              </a:rPr>
              <a:t>1</a:t>
            </a:r>
            <a:endParaRPr kumimoji="1" lang="ja-JP" altLang="en-US" sz="800" b="1">
              <a:solidFill>
                <a:schemeClr val="bg1"/>
              </a:solidFill>
            </a:endParaRPr>
          </a:p>
        </p:txBody>
      </p:sp>
      <p:sp>
        <p:nvSpPr>
          <p:cNvPr id="220" name="正方形/長方形 219"/>
          <p:cNvSpPr/>
          <p:nvPr/>
        </p:nvSpPr>
        <p:spPr>
          <a:xfrm>
            <a:off x="5054163" y="5660914"/>
            <a:ext cx="142510" cy="14848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a:solidFill>
                  <a:schemeClr val="bg1"/>
                </a:solidFill>
              </a:rPr>
              <a:t>3</a:t>
            </a:r>
            <a:endParaRPr kumimoji="1" lang="ja-JP" altLang="en-US" sz="800" b="1">
              <a:solidFill>
                <a:schemeClr val="bg1"/>
              </a:solidFill>
            </a:endParaRPr>
          </a:p>
        </p:txBody>
      </p:sp>
      <p:sp>
        <p:nvSpPr>
          <p:cNvPr id="221" name="正方形/長方形 220"/>
          <p:cNvSpPr/>
          <p:nvPr/>
        </p:nvSpPr>
        <p:spPr>
          <a:xfrm>
            <a:off x="776201" y="6276776"/>
            <a:ext cx="153043" cy="15663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a:solidFill>
                  <a:schemeClr val="bg1"/>
                </a:solidFill>
              </a:rPr>
              <a:t>2</a:t>
            </a:r>
            <a:endParaRPr kumimoji="1" lang="ja-JP" altLang="en-US" sz="800" b="1">
              <a:solidFill>
                <a:schemeClr val="bg1"/>
              </a:solidFill>
            </a:endParaRPr>
          </a:p>
        </p:txBody>
      </p:sp>
      <p:sp>
        <p:nvSpPr>
          <p:cNvPr id="222" name="正方形/長方形 221"/>
          <p:cNvSpPr/>
          <p:nvPr/>
        </p:nvSpPr>
        <p:spPr>
          <a:xfrm>
            <a:off x="497169" y="6854274"/>
            <a:ext cx="153043" cy="15663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a:solidFill>
                  <a:schemeClr val="bg1"/>
                </a:solidFill>
              </a:rPr>
              <a:t>５</a:t>
            </a:r>
            <a:endParaRPr kumimoji="1" lang="ja-JP" altLang="en-US" sz="800" b="1">
              <a:solidFill>
                <a:schemeClr val="bg1"/>
              </a:solidFill>
            </a:endParaRPr>
          </a:p>
        </p:txBody>
      </p:sp>
      <p:sp>
        <p:nvSpPr>
          <p:cNvPr id="223" name="正方形/長方形 222"/>
          <p:cNvSpPr/>
          <p:nvPr/>
        </p:nvSpPr>
        <p:spPr>
          <a:xfrm>
            <a:off x="1923533" y="6876091"/>
            <a:ext cx="133360" cy="139565"/>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solidFill>
                  <a:schemeClr val="bg1"/>
                </a:solidFill>
              </a:rPr>
              <a:t>６</a:t>
            </a:r>
            <a:endParaRPr kumimoji="1" lang="ja-JP" altLang="en-US" sz="800" b="1" dirty="0">
              <a:solidFill>
                <a:schemeClr val="bg1"/>
              </a:solidFill>
            </a:endParaRPr>
          </a:p>
        </p:txBody>
      </p:sp>
      <p:sp>
        <p:nvSpPr>
          <p:cNvPr id="225" name="正方形/長方形 224"/>
          <p:cNvSpPr/>
          <p:nvPr/>
        </p:nvSpPr>
        <p:spPr>
          <a:xfrm>
            <a:off x="997316" y="7960115"/>
            <a:ext cx="122418" cy="157644"/>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a:solidFill>
                  <a:schemeClr val="bg1"/>
                </a:solidFill>
              </a:rPr>
              <a:t>８</a:t>
            </a:r>
            <a:endParaRPr kumimoji="1" lang="ja-JP" altLang="en-US" sz="800" b="1">
              <a:solidFill>
                <a:schemeClr val="bg1"/>
              </a:solidFill>
            </a:endParaRPr>
          </a:p>
        </p:txBody>
      </p:sp>
      <p:sp>
        <p:nvSpPr>
          <p:cNvPr id="226" name="正方形/長方形 225"/>
          <p:cNvSpPr/>
          <p:nvPr/>
        </p:nvSpPr>
        <p:spPr>
          <a:xfrm>
            <a:off x="338127" y="8268774"/>
            <a:ext cx="121047" cy="165069"/>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solidFill>
                  <a:schemeClr val="bg1"/>
                </a:solidFill>
              </a:rPr>
              <a:t>９</a:t>
            </a:r>
            <a:endParaRPr kumimoji="1" lang="ja-JP" altLang="en-US" sz="800" b="1" dirty="0">
              <a:solidFill>
                <a:schemeClr val="bg1"/>
              </a:solidFill>
            </a:endParaRPr>
          </a:p>
        </p:txBody>
      </p:sp>
      <p:sp>
        <p:nvSpPr>
          <p:cNvPr id="228" name="正方形/長方形 227"/>
          <p:cNvSpPr/>
          <p:nvPr/>
        </p:nvSpPr>
        <p:spPr>
          <a:xfrm>
            <a:off x="2831359" y="8543469"/>
            <a:ext cx="164505" cy="15359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bIns="72000" rtlCol="0" anchor="ctr"/>
          <a:lstStyle/>
          <a:p>
            <a:pPr algn="ctr"/>
            <a:r>
              <a:rPr lang="en-US" altLang="ja-JP" sz="800" b="1" dirty="0">
                <a:solidFill>
                  <a:schemeClr val="bg1"/>
                </a:solidFill>
              </a:rPr>
              <a:t>11</a:t>
            </a:r>
            <a:endParaRPr kumimoji="1" lang="ja-JP" altLang="en-US" sz="800" b="1" dirty="0">
              <a:solidFill>
                <a:schemeClr val="bg1"/>
              </a:solidFill>
            </a:endParaRPr>
          </a:p>
        </p:txBody>
      </p:sp>
      <p:sp>
        <p:nvSpPr>
          <p:cNvPr id="230" name="角丸四角形 229"/>
          <p:cNvSpPr/>
          <p:nvPr/>
        </p:nvSpPr>
        <p:spPr>
          <a:xfrm>
            <a:off x="192347" y="919739"/>
            <a:ext cx="1692208" cy="270648"/>
          </a:xfrm>
          <a:prstGeom prst="round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1" name="円形吹き出し 230"/>
          <p:cNvSpPr/>
          <p:nvPr/>
        </p:nvSpPr>
        <p:spPr>
          <a:xfrm>
            <a:off x="-644128" y="697782"/>
            <a:ext cx="7023300" cy="578769"/>
          </a:xfrm>
          <a:prstGeom prst="wedgeEllipse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nSpc>
                <a:spcPts val="3500"/>
              </a:lnSpc>
            </a:pPr>
            <a:r>
              <a:rPr lang="ja-JP" altLang="en-US" sz="1600" b="1" dirty="0">
                <a:solidFill>
                  <a:srgbClr val="0099FF"/>
                </a:solidFill>
                <a:latin typeface="+mn-ea"/>
              </a:rPr>
              <a:t>制度について</a:t>
            </a:r>
          </a:p>
        </p:txBody>
      </p:sp>
      <p:sp>
        <p:nvSpPr>
          <p:cNvPr id="232" name="角丸四角形 231"/>
          <p:cNvSpPr/>
          <p:nvPr/>
        </p:nvSpPr>
        <p:spPr>
          <a:xfrm>
            <a:off x="127779" y="5358662"/>
            <a:ext cx="1692208" cy="270648"/>
          </a:xfrm>
          <a:prstGeom prst="round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3" name="円形吹き出し 232"/>
          <p:cNvSpPr/>
          <p:nvPr/>
        </p:nvSpPr>
        <p:spPr>
          <a:xfrm>
            <a:off x="-730422" y="5157272"/>
            <a:ext cx="7023300" cy="578769"/>
          </a:xfrm>
          <a:prstGeom prst="wedgeEllipse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nSpc>
                <a:spcPts val="3500"/>
              </a:lnSpc>
            </a:pPr>
            <a:r>
              <a:rPr lang="ja-JP" altLang="en-US" sz="1600" b="1" dirty="0">
                <a:solidFill>
                  <a:srgbClr val="0099FF"/>
                </a:solidFill>
                <a:latin typeface="+mn-ea"/>
              </a:rPr>
              <a:t>お金について</a:t>
            </a:r>
          </a:p>
        </p:txBody>
      </p:sp>
      <p:sp>
        <p:nvSpPr>
          <p:cNvPr id="229" name="スライド番号プレースホルダー 228"/>
          <p:cNvSpPr>
            <a:spLocks noGrp="1"/>
          </p:cNvSpPr>
          <p:nvPr>
            <p:ph type="sldNum" sz="quarter" idx="12"/>
          </p:nvPr>
        </p:nvSpPr>
        <p:spPr>
          <a:xfrm>
            <a:off x="2191576" y="8778301"/>
            <a:ext cx="1543050" cy="486833"/>
          </a:xfrm>
        </p:spPr>
        <p:txBody>
          <a:bodyPr/>
          <a:lstStyle/>
          <a:p>
            <a:fld id="{BD6F1CBD-B437-47E4-8EA4-6A9B6D02C591}" type="slidenum">
              <a:rPr kumimoji="1" lang="ja-JP" altLang="en-US" sz="1200" smtClean="0">
                <a:solidFill>
                  <a:schemeClr val="tx1"/>
                </a:solidFill>
              </a:rPr>
              <a:t>1</a:t>
            </a:fld>
            <a:endParaRPr kumimoji="1" lang="ja-JP" altLang="en-US" sz="1200">
              <a:solidFill>
                <a:schemeClr val="tx1"/>
              </a:solidFill>
            </a:endParaRPr>
          </a:p>
        </p:txBody>
      </p:sp>
      <p:sp>
        <p:nvSpPr>
          <p:cNvPr id="235" name="テキスト ボックス 234"/>
          <p:cNvSpPr txBox="1"/>
          <p:nvPr/>
        </p:nvSpPr>
        <p:spPr>
          <a:xfrm>
            <a:off x="2702230" y="1231787"/>
            <a:ext cx="310408" cy="215444"/>
          </a:xfrm>
          <a:prstGeom prst="rect">
            <a:avLst/>
          </a:prstGeom>
          <a:noFill/>
        </p:spPr>
        <p:txBody>
          <a:bodyPr wrap="square" rtlCol="0">
            <a:spAutoFit/>
          </a:bodyPr>
          <a:lstStyle/>
          <a:p>
            <a:r>
              <a:rPr lang="en-US" altLang="ja-JP" sz="800"/>
              <a:t>P2</a:t>
            </a:r>
            <a:endParaRPr kumimoji="1" lang="ja-JP" altLang="en-US" sz="800"/>
          </a:p>
        </p:txBody>
      </p:sp>
      <p:sp>
        <p:nvSpPr>
          <p:cNvPr id="236" name="テキスト ボックス 235"/>
          <p:cNvSpPr txBox="1"/>
          <p:nvPr/>
        </p:nvSpPr>
        <p:spPr>
          <a:xfrm>
            <a:off x="1851383" y="1520478"/>
            <a:ext cx="321095" cy="215444"/>
          </a:xfrm>
          <a:prstGeom prst="rect">
            <a:avLst/>
          </a:prstGeom>
          <a:noFill/>
        </p:spPr>
        <p:txBody>
          <a:bodyPr wrap="square" rtlCol="0">
            <a:spAutoFit/>
          </a:bodyPr>
          <a:lstStyle/>
          <a:p>
            <a:r>
              <a:rPr lang="en-US" altLang="ja-JP" sz="800"/>
              <a:t>P3</a:t>
            </a:r>
            <a:endParaRPr kumimoji="1" lang="ja-JP" altLang="en-US" sz="800"/>
          </a:p>
        </p:txBody>
      </p:sp>
      <p:sp>
        <p:nvSpPr>
          <p:cNvPr id="237" name="テキスト ボックス 236"/>
          <p:cNvSpPr txBox="1"/>
          <p:nvPr/>
        </p:nvSpPr>
        <p:spPr>
          <a:xfrm>
            <a:off x="2489548" y="1825314"/>
            <a:ext cx="314665" cy="215444"/>
          </a:xfrm>
          <a:prstGeom prst="rect">
            <a:avLst/>
          </a:prstGeom>
          <a:noFill/>
        </p:spPr>
        <p:txBody>
          <a:bodyPr wrap="square" rtlCol="0">
            <a:spAutoFit/>
          </a:bodyPr>
          <a:lstStyle/>
          <a:p>
            <a:r>
              <a:rPr lang="en-US" altLang="ja-JP" sz="800"/>
              <a:t>P3</a:t>
            </a:r>
            <a:endParaRPr kumimoji="1" lang="ja-JP" altLang="en-US" sz="800"/>
          </a:p>
        </p:txBody>
      </p:sp>
      <p:sp>
        <p:nvSpPr>
          <p:cNvPr id="238" name="テキスト ボックス 237"/>
          <p:cNvSpPr txBox="1"/>
          <p:nvPr/>
        </p:nvSpPr>
        <p:spPr>
          <a:xfrm>
            <a:off x="2454923" y="2219356"/>
            <a:ext cx="314665" cy="215444"/>
          </a:xfrm>
          <a:prstGeom prst="rect">
            <a:avLst/>
          </a:prstGeom>
          <a:noFill/>
        </p:spPr>
        <p:txBody>
          <a:bodyPr wrap="square" rtlCol="0">
            <a:spAutoFit/>
          </a:bodyPr>
          <a:lstStyle/>
          <a:p>
            <a:r>
              <a:rPr lang="en-US" altLang="ja-JP" sz="800"/>
              <a:t>P4</a:t>
            </a:r>
            <a:endParaRPr kumimoji="1" lang="ja-JP" altLang="en-US" sz="800"/>
          </a:p>
        </p:txBody>
      </p:sp>
      <p:sp>
        <p:nvSpPr>
          <p:cNvPr id="240" name="テキスト ボックス 239"/>
          <p:cNvSpPr txBox="1"/>
          <p:nvPr/>
        </p:nvSpPr>
        <p:spPr>
          <a:xfrm>
            <a:off x="3174721" y="2869352"/>
            <a:ext cx="314665" cy="215444"/>
          </a:xfrm>
          <a:prstGeom prst="rect">
            <a:avLst/>
          </a:prstGeom>
          <a:noFill/>
        </p:spPr>
        <p:txBody>
          <a:bodyPr wrap="square" rtlCol="0">
            <a:spAutoFit/>
          </a:bodyPr>
          <a:lstStyle/>
          <a:p>
            <a:r>
              <a:rPr lang="en-US" altLang="ja-JP" sz="800"/>
              <a:t>P7</a:t>
            </a:r>
            <a:endParaRPr kumimoji="1" lang="ja-JP" altLang="en-US" sz="800"/>
          </a:p>
        </p:txBody>
      </p:sp>
      <p:sp>
        <p:nvSpPr>
          <p:cNvPr id="241" name="テキスト ボックス 240"/>
          <p:cNvSpPr txBox="1"/>
          <p:nvPr/>
        </p:nvSpPr>
        <p:spPr>
          <a:xfrm>
            <a:off x="4653978" y="3217241"/>
            <a:ext cx="314665" cy="215444"/>
          </a:xfrm>
          <a:prstGeom prst="rect">
            <a:avLst/>
          </a:prstGeom>
          <a:noFill/>
        </p:spPr>
        <p:txBody>
          <a:bodyPr wrap="square" rtlCol="0">
            <a:spAutoFit/>
          </a:bodyPr>
          <a:lstStyle/>
          <a:p>
            <a:r>
              <a:rPr lang="en-US" altLang="ja-JP" sz="800"/>
              <a:t>P7</a:t>
            </a:r>
            <a:endParaRPr kumimoji="1" lang="ja-JP" altLang="en-US" sz="800"/>
          </a:p>
        </p:txBody>
      </p:sp>
      <p:sp>
        <p:nvSpPr>
          <p:cNvPr id="242" name="テキスト ボックス 241"/>
          <p:cNvSpPr txBox="1"/>
          <p:nvPr/>
        </p:nvSpPr>
        <p:spPr>
          <a:xfrm>
            <a:off x="5567867" y="3525510"/>
            <a:ext cx="314665" cy="215444"/>
          </a:xfrm>
          <a:prstGeom prst="rect">
            <a:avLst/>
          </a:prstGeom>
          <a:noFill/>
        </p:spPr>
        <p:txBody>
          <a:bodyPr wrap="square" rtlCol="0">
            <a:spAutoFit/>
          </a:bodyPr>
          <a:lstStyle/>
          <a:p>
            <a:r>
              <a:rPr lang="en-US" altLang="ja-JP" sz="800" dirty="0"/>
              <a:t>P8</a:t>
            </a:r>
            <a:endParaRPr kumimoji="1" lang="ja-JP" altLang="en-US" sz="800" dirty="0"/>
          </a:p>
        </p:txBody>
      </p:sp>
      <p:sp>
        <p:nvSpPr>
          <p:cNvPr id="243" name="テキスト ボックス 242"/>
          <p:cNvSpPr txBox="1"/>
          <p:nvPr/>
        </p:nvSpPr>
        <p:spPr>
          <a:xfrm>
            <a:off x="5560584" y="3844683"/>
            <a:ext cx="314665" cy="215444"/>
          </a:xfrm>
          <a:prstGeom prst="rect">
            <a:avLst/>
          </a:prstGeom>
          <a:noFill/>
        </p:spPr>
        <p:txBody>
          <a:bodyPr wrap="square" rtlCol="0">
            <a:spAutoFit/>
          </a:bodyPr>
          <a:lstStyle/>
          <a:p>
            <a:r>
              <a:rPr lang="en-US" altLang="ja-JP" sz="800" dirty="0"/>
              <a:t>P8</a:t>
            </a:r>
            <a:endParaRPr kumimoji="1" lang="ja-JP" altLang="en-US" sz="800" dirty="0"/>
          </a:p>
        </p:txBody>
      </p:sp>
      <p:sp>
        <p:nvSpPr>
          <p:cNvPr id="245" name="テキスト ボックス 244"/>
          <p:cNvSpPr txBox="1"/>
          <p:nvPr/>
        </p:nvSpPr>
        <p:spPr>
          <a:xfrm>
            <a:off x="3397322" y="5700417"/>
            <a:ext cx="417201" cy="215444"/>
          </a:xfrm>
          <a:prstGeom prst="rect">
            <a:avLst/>
          </a:prstGeom>
          <a:noFill/>
        </p:spPr>
        <p:txBody>
          <a:bodyPr wrap="square" rtlCol="0">
            <a:spAutoFit/>
          </a:bodyPr>
          <a:lstStyle/>
          <a:p>
            <a:r>
              <a:rPr lang="en-US" altLang="ja-JP" sz="800"/>
              <a:t>P10</a:t>
            </a:r>
            <a:endParaRPr kumimoji="1" lang="ja-JP" altLang="en-US" sz="800"/>
          </a:p>
        </p:txBody>
      </p:sp>
      <p:sp>
        <p:nvSpPr>
          <p:cNvPr id="246" name="テキスト ボックス 245"/>
          <p:cNvSpPr txBox="1"/>
          <p:nvPr/>
        </p:nvSpPr>
        <p:spPr>
          <a:xfrm>
            <a:off x="6116388" y="5653394"/>
            <a:ext cx="417201" cy="215444"/>
          </a:xfrm>
          <a:prstGeom prst="rect">
            <a:avLst/>
          </a:prstGeom>
          <a:noFill/>
        </p:spPr>
        <p:txBody>
          <a:bodyPr wrap="square" rtlCol="0">
            <a:spAutoFit/>
          </a:bodyPr>
          <a:lstStyle/>
          <a:p>
            <a:r>
              <a:rPr lang="en-US" altLang="ja-JP" sz="800"/>
              <a:t>P11</a:t>
            </a:r>
            <a:endParaRPr kumimoji="1" lang="ja-JP" altLang="en-US" sz="800"/>
          </a:p>
        </p:txBody>
      </p:sp>
      <p:sp>
        <p:nvSpPr>
          <p:cNvPr id="247" name="テキスト ボックス 246"/>
          <p:cNvSpPr txBox="1"/>
          <p:nvPr/>
        </p:nvSpPr>
        <p:spPr>
          <a:xfrm>
            <a:off x="1165647" y="6426677"/>
            <a:ext cx="417201" cy="215444"/>
          </a:xfrm>
          <a:prstGeom prst="rect">
            <a:avLst/>
          </a:prstGeom>
          <a:noFill/>
        </p:spPr>
        <p:txBody>
          <a:bodyPr wrap="square" rtlCol="0">
            <a:spAutoFit/>
          </a:bodyPr>
          <a:lstStyle/>
          <a:p>
            <a:r>
              <a:rPr lang="en-US" altLang="ja-JP" sz="800"/>
              <a:t>P11</a:t>
            </a:r>
            <a:endParaRPr kumimoji="1" lang="ja-JP" altLang="en-US" sz="800"/>
          </a:p>
        </p:txBody>
      </p:sp>
      <p:sp>
        <p:nvSpPr>
          <p:cNvPr id="248" name="テキスト ボックス 247"/>
          <p:cNvSpPr txBox="1"/>
          <p:nvPr/>
        </p:nvSpPr>
        <p:spPr>
          <a:xfrm>
            <a:off x="876233" y="7139987"/>
            <a:ext cx="417201" cy="215444"/>
          </a:xfrm>
          <a:prstGeom prst="rect">
            <a:avLst/>
          </a:prstGeom>
          <a:noFill/>
        </p:spPr>
        <p:txBody>
          <a:bodyPr wrap="square" rtlCol="0">
            <a:spAutoFit/>
          </a:bodyPr>
          <a:lstStyle/>
          <a:p>
            <a:r>
              <a:rPr lang="en-US" altLang="ja-JP" sz="800"/>
              <a:t>P13</a:t>
            </a:r>
            <a:endParaRPr kumimoji="1" lang="ja-JP" altLang="en-US" sz="800"/>
          </a:p>
        </p:txBody>
      </p:sp>
      <p:sp>
        <p:nvSpPr>
          <p:cNvPr id="249" name="テキスト ボックス 248"/>
          <p:cNvSpPr txBox="1"/>
          <p:nvPr/>
        </p:nvSpPr>
        <p:spPr>
          <a:xfrm>
            <a:off x="2778522" y="6855809"/>
            <a:ext cx="417201" cy="215444"/>
          </a:xfrm>
          <a:prstGeom prst="rect">
            <a:avLst/>
          </a:prstGeom>
          <a:noFill/>
        </p:spPr>
        <p:txBody>
          <a:bodyPr wrap="square" rtlCol="0">
            <a:spAutoFit/>
          </a:bodyPr>
          <a:lstStyle/>
          <a:p>
            <a:r>
              <a:rPr lang="en-US" altLang="ja-JP" sz="800" dirty="0"/>
              <a:t>P13</a:t>
            </a:r>
            <a:endParaRPr kumimoji="1" lang="ja-JP" altLang="en-US" sz="800" dirty="0"/>
          </a:p>
        </p:txBody>
      </p:sp>
      <p:sp>
        <p:nvSpPr>
          <p:cNvPr id="250" name="テキスト ボックス 249"/>
          <p:cNvSpPr txBox="1"/>
          <p:nvPr/>
        </p:nvSpPr>
        <p:spPr>
          <a:xfrm>
            <a:off x="2534468" y="7194108"/>
            <a:ext cx="417201" cy="215444"/>
          </a:xfrm>
          <a:prstGeom prst="rect">
            <a:avLst/>
          </a:prstGeom>
          <a:noFill/>
        </p:spPr>
        <p:txBody>
          <a:bodyPr wrap="square" rtlCol="0">
            <a:spAutoFit/>
          </a:bodyPr>
          <a:lstStyle/>
          <a:p>
            <a:r>
              <a:rPr lang="en-US" altLang="ja-JP" sz="800" dirty="0"/>
              <a:t>P14</a:t>
            </a:r>
            <a:endParaRPr kumimoji="1" lang="ja-JP" altLang="en-US" sz="800" dirty="0"/>
          </a:p>
        </p:txBody>
      </p:sp>
      <p:sp>
        <p:nvSpPr>
          <p:cNvPr id="251" name="テキスト ボックス 250"/>
          <p:cNvSpPr txBox="1"/>
          <p:nvPr/>
        </p:nvSpPr>
        <p:spPr>
          <a:xfrm>
            <a:off x="1633582" y="7958941"/>
            <a:ext cx="417201" cy="215444"/>
          </a:xfrm>
          <a:prstGeom prst="rect">
            <a:avLst/>
          </a:prstGeom>
          <a:noFill/>
        </p:spPr>
        <p:txBody>
          <a:bodyPr wrap="square" rtlCol="0">
            <a:spAutoFit/>
          </a:bodyPr>
          <a:lstStyle/>
          <a:p>
            <a:r>
              <a:rPr lang="en-US" altLang="ja-JP" sz="800" dirty="0"/>
              <a:t>P15</a:t>
            </a:r>
            <a:endParaRPr kumimoji="1" lang="ja-JP" altLang="en-US" sz="800" dirty="0"/>
          </a:p>
        </p:txBody>
      </p:sp>
      <p:sp>
        <p:nvSpPr>
          <p:cNvPr id="182" name="楕円 181"/>
          <p:cNvSpPr/>
          <p:nvPr/>
        </p:nvSpPr>
        <p:spPr>
          <a:xfrm>
            <a:off x="1919421" y="7769206"/>
            <a:ext cx="487021" cy="469038"/>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3" name="正方形/長方形 182"/>
          <p:cNvSpPr/>
          <p:nvPr/>
        </p:nvSpPr>
        <p:spPr>
          <a:xfrm>
            <a:off x="1770385" y="7873158"/>
            <a:ext cx="818779" cy="304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800" b="1" dirty="0">
                <a:solidFill>
                  <a:srgbClr val="FF0000"/>
                </a:solidFill>
                <a:latin typeface="メイリオ" panose="020B0604030504040204" pitchFamily="50" charset="-128"/>
                <a:ea typeface="メイリオ" panose="020B0604030504040204" pitchFamily="50" charset="-128"/>
              </a:rPr>
              <a:t>標準月額</a:t>
            </a:r>
            <a:endParaRPr lang="en-US" altLang="ja-JP" sz="800" b="1" dirty="0">
              <a:solidFill>
                <a:srgbClr val="FF0000"/>
              </a:solidFill>
              <a:latin typeface="メイリオ" panose="020B0604030504040204" pitchFamily="50" charset="-128"/>
              <a:ea typeface="メイリオ" panose="020B0604030504040204" pitchFamily="50" charset="-128"/>
            </a:endParaRPr>
          </a:p>
          <a:p>
            <a:pPr algn="ctr"/>
            <a:r>
              <a:rPr lang="ja-JP" altLang="en-US" sz="800" b="1" dirty="0">
                <a:solidFill>
                  <a:srgbClr val="FF0000"/>
                </a:solidFill>
                <a:latin typeface="メイリオ" panose="020B0604030504040204" pitchFamily="50" charset="-128"/>
                <a:ea typeface="メイリオ" panose="020B0604030504040204" pitchFamily="50" charset="-128"/>
              </a:rPr>
              <a:t>２</a:t>
            </a:r>
            <a:r>
              <a:rPr lang="en-US" altLang="ja-JP" sz="800" b="1" dirty="0">
                <a:solidFill>
                  <a:srgbClr val="FF0000"/>
                </a:solidFill>
                <a:latin typeface="メイリオ" panose="020B0604030504040204" pitchFamily="50" charset="-128"/>
                <a:ea typeface="メイリオ" panose="020B0604030504040204" pitchFamily="50" charset="-128"/>
              </a:rPr>
              <a:t>/3</a:t>
            </a:r>
          </a:p>
        </p:txBody>
      </p:sp>
      <p:sp>
        <p:nvSpPr>
          <p:cNvPr id="253" name="テキスト ボックス 252"/>
          <p:cNvSpPr txBox="1"/>
          <p:nvPr/>
        </p:nvSpPr>
        <p:spPr>
          <a:xfrm>
            <a:off x="1216700" y="8268774"/>
            <a:ext cx="640881" cy="215444"/>
          </a:xfrm>
          <a:prstGeom prst="rect">
            <a:avLst/>
          </a:prstGeom>
          <a:noFill/>
        </p:spPr>
        <p:txBody>
          <a:bodyPr wrap="square" rtlCol="0">
            <a:spAutoFit/>
          </a:bodyPr>
          <a:lstStyle/>
          <a:p>
            <a:r>
              <a:rPr lang="en-US" altLang="ja-JP" sz="800" dirty="0"/>
              <a:t>P16</a:t>
            </a:r>
            <a:r>
              <a:rPr lang="ja-JP" altLang="en-US" sz="800" dirty="0"/>
              <a:t>～</a:t>
            </a:r>
            <a:r>
              <a:rPr lang="en-US" altLang="ja-JP" sz="800" dirty="0"/>
              <a:t>p17</a:t>
            </a:r>
            <a:endParaRPr kumimoji="1" lang="ja-JP" altLang="en-US" sz="800" dirty="0"/>
          </a:p>
        </p:txBody>
      </p:sp>
      <p:sp>
        <p:nvSpPr>
          <p:cNvPr id="82" name="フリーフォーム: 図形 81">
            <a:extLst>
              <a:ext uri="{FF2B5EF4-FFF2-40B4-BE49-F238E27FC236}">
                <a16:creationId xmlns:a16="http://schemas.microsoft.com/office/drawing/2014/main" id="{1FC91855-8683-2E01-12ED-A00A84639595}"/>
              </a:ext>
            </a:extLst>
          </p:cNvPr>
          <p:cNvSpPr/>
          <p:nvPr/>
        </p:nvSpPr>
        <p:spPr>
          <a:xfrm flipH="1">
            <a:off x="1841913" y="8250366"/>
            <a:ext cx="3038903" cy="204144"/>
          </a:xfrm>
          <a:custGeom>
            <a:avLst/>
            <a:gdLst>
              <a:gd name="csX0" fmla="*/ 3038903 w 3038903"/>
              <a:gd name="csY0" fmla="*/ 0 h 204144"/>
              <a:gd name="csX1" fmla="*/ 3000804 w 3038903"/>
              <a:gd name="csY1" fmla="*/ 0 h 204144"/>
              <a:gd name="csX2" fmla="*/ 2993184 w 3038903"/>
              <a:gd name="csY2" fmla="*/ 7620 h 204144"/>
              <a:gd name="csX3" fmla="*/ 2993184 w 3038903"/>
              <a:gd name="csY3" fmla="*/ 169855 h 204144"/>
              <a:gd name="csX4" fmla="*/ 22859 w 3038903"/>
              <a:gd name="csY4" fmla="*/ 169855 h 204144"/>
              <a:gd name="csX5" fmla="*/ 22859 w 3038903"/>
              <a:gd name="csY5" fmla="*/ 158425 h 204144"/>
              <a:gd name="csX6" fmla="*/ 0 w 3038903"/>
              <a:gd name="csY6" fmla="*/ 181284 h 204144"/>
              <a:gd name="csX7" fmla="*/ 22859 w 3038903"/>
              <a:gd name="csY7" fmla="*/ 204144 h 204144"/>
              <a:gd name="csX8" fmla="*/ 22859 w 3038903"/>
              <a:gd name="csY8" fmla="*/ 192714 h 204144"/>
              <a:gd name="csX9" fmla="*/ 3038903 w 3038903"/>
              <a:gd name="csY9" fmla="*/ 192714 h 204144"/>
              <a:gd name="csX10" fmla="*/ 3038903 w 3038903"/>
              <a:gd name="csY10" fmla="*/ 172195 h 204144"/>
              <a:gd name="csX11" fmla="*/ 3038903 w 3038903"/>
              <a:gd name="csY11" fmla="*/ 169855 h 2041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038903" h="204144">
                <a:moveTo>
                  <a:pt x="3038903" y="0"/>
                </a:moveTo>
                <a:lnTo>
                  <a:pt x="3000804" y="0"/>
                </a:lnTo>
                <a:cubicBezTo>
                  <a:pt x="2996596" y="0"/>
                  <a:pt x="2993184" y="3412"/>
                  <a:pt x="2993184" y="7620"/>
                </a:cubicBezTo>
                <a:lnTo>
                  <a:pt x="2993184" y="169855"/>
                </a:lnTo>
                <a:lnTo>
                  <a:pt x="22859" y="169855"/>
                </a:lnTo>
                <a:lnTo>
                  <a:pt x="22859" y="158425"/>
                </a:lnTo>
                <a:lnTo>
                  <a:pt x="0" y="181284"/>
                </a:lnTo>
                <a:lnTo>
                  <a:pt x="22859" y="204144"/>
                </a:lnTo>
                <a:lnTo>
                  <a:pt x="22859" y="192714"/>
                </a:lnTo>
                <a:lnTo>
                  <a:pt x="3038903" y="192714"/>
                </a:lnTo>
                <a:lnTo>
                  <a:pt x="3038903" y="172195"/>
                </a:lnTo>
                <a:lnTo>
                  <a:pt x="3038903" y="169855"/>
                </a:lnTo>
                <a:close/>
              </a:path>
            </a:pathLst>
          </a:cu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88" name="楕円 187"/>
          <p:cNvSpPr/>
          <p:nvPr/>
        </p:nvSpPr>
        <p:spPr>
          <a:xfrm>
            <a:off x="4429646" y="8021580"/>
            <a:ext cx="437517" cy="421622"/>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正方形/長方形 192"/>
          <p:cNvSpPr/>
          <p:nvPr/>
        </p:nvSpPr>
        <p:spPr>
          <a:xfrm>
            <a:off x="4407843" y="8067969"/>
            <a:ext cx="445287" cy="254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1200" b="1" dirty="0">
                <a:solidFill>
                  <a:srgbClr val="FF0000"/>
                </a:solidFill>
                <a:latin typeface="メイリオ" panose="020B0604030504040204" pitchFamily="50" charset="-128"/>
                <a:ea typeface="メイリオ" panose="020B0604030504040204" pitchFamily="50" charset="-128"/>
              </a:rPr>
              <a:t>50</a:t>
            </a:r>
          </a:p>
        </p:txBody>
      </p:sp>
      <p:sp>
        <p:nvSpPr>
          <p:cNvPr id="194" name="正方形/長方形 193"/>
          <p:cNvSpPr/>
          <p:nvPr/>
        </p:nvSpPr>
        <p:spPr>
          <a:xfrm>
            <a:off x="4438165" y="8245212"/>
            <a:ext cx="593244" cy="1545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87" name="楕円 186"/>
          <p:cNvSpPr/>
          <p:nvPr/>
        </p:nvSpPr>
        <p:spPr>
          <a:xfrm>
            <a:off x="3371313" y="8022646"/>
            <a:ext cx="437723" cy="423235"/>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1" name="正方形/長方形 190"/>
          <p:cNvSpPr/>
          <p:nvPr/>
        </p:nvSpPr>
        <p:spPr>
          <a:xfrm>
            <a:off x="3291759" y="8096402"/>
            <a:ext cx="593244" cy="296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1200" b="1" dirty="0">
                <a:solidFill>
                  <a:srgbClr val="FF0000"/>
                </a:solidFill>
                <a:latin typeface="メイリオ" panose="020B0604030504040204" pitchFamily="50" charset="-128"/>
                <a:ea typeface="メイリオ" panose="020B0604030504040204" pitchFamily="50" charset="-128"/>
              </a:rPr>
              <a:t>67</a:t>
            </a:r>
          </a:p>
        </p:txBody>
      </p:sp>
      <p:sp>
        <p:nvSpPr>
          <p:cNvPr id="192" name="正方形/長方形 191"/>
          <p:cNvSpPr/>
          <p:nvPr/>
        </p:nvSpPr>
        <p:spPr>
          <a:xfrm>
            <a:off x="3376884" y="8268548"/>
            <a:ext cx="593244" cy="148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199" name="楕円 198"/>
          <p:cNvSpPr/>
          <p:nvPr/>
        </p:nvSpPr>
        <p:spPr>
          <a:xfrm>
            <a:off x="2030470" y="8456338"/>
            <a:ext cx="448912" cy="376489"/>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正方形/長方形 199"/>
          <p:cNvSpPr/>
          <p:nvPr/>
        </p:nvSpPr>
        <p:spPr>
          <a:xfrm>
            <a:off x="1948679" y="8507446"/>
            <a:ext cx="593244" cy="239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en-US" altLang="ja-JP" sz="1200" b="1" dirty="0">
                <a:solidFill>
                  <a:srgbClr val="FF0000"/>
                </a:solidFill>
                <a:latin typeface="メイリオ" panose="020B0604030504040204" pitchFamily="50" charset="-128"/>
                <a:ea typeface="メイリオ" panose="020B0604030504040204" pitchFamily="50" charset="-128"/>
              </a:rPr>
              <a:t>13</a:t>
            </a:r>
          </a:p>
        </p:txBody>
      </p:sp>
      <p:sp>
        <p:nvSpPr>
          <p:cNvPr id="201" name="正方形/長方形 200"/>
          <p:cNvSpPr/>
          <p:nvPr/>
        </p:nvSpPr>
        <p:spPr>
          <a:xfrm>
            <a:off x="2050921" y="8671331"/>
            <a:ext cx="593244" cy="125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600" dirty="0">
                <a:solidFill>
                  <a:srgbClr val="FF0000"/>
                </a:solidFill>
                <a:latin typeface="メイリオ" panose="020B0604030504040204" pitchFamily="50" charset="-128"/>
                <a:ea typeface="メイリオ" panose="020B0604030504040204" pitchFamily="50" charset="-128"/>
              </a:rPr>
              <a:t>％</a:t>
            </a:r>
            <a:endParaRPr lang="en-US" altLang="ja-JP" sz="600" dirty="0">
              <a:solidFill>
                <a:srgbClr val="FF0000"/>
              </a:solidFill>
              <a:latin typeface="メイリオ" panose="020B0604030504040204" pitchFamily="50" charset="-128"/>
              <a:ea typeface="メイリオ" panose="020B0604030504040204" pitchFamily="50" charset="-128"/>
            </a:endParaRPr>
          </a:p>
        </p:txBody>
      </p:sp>
      <p:sp>
        <p:nvSpPr>
          <p:cNvPr id="254" name="テキスト ボックス 253"/>
          <p:cNvSpPr txBox="1"/>
          <p:nvPr/>
        </p:nvSpPr>
        <p:spPr>
          <a:xfrm>
            <a:off x="1378551" y="8548498"/>
            <a:ext cx="387558" cy="215444"/>
          </a:xfrm>
          <a:prstGeom prst="rect">
            <a:avLst/>
          </a:prstGeom>
          <a:noFill/>
        </p:spPr>
        <p:txBody>
          <a:bodyPr wrap="square" rtlCol="0">
            <a:spAutoFit/>
          </a:bodyPr>
          <a:lstStyle/>
          <a:p>
            <a:r>
              <a:rPr lang="en-US" altLang="ja-JP" sz="800"/>
              <a:t>P18</a:t>
            </a:r>
            <a:endParaRPr kumimoji="1" lang="ja-JP" altLang="en-US" sz="800"/>
          </a:p>
        </p:txBody>
      </p:sp>
      <p:sp>
        <p:nvSpPr>
          <p:cNvPr id="255" name="テキスト ボックス 254"/>
          <p:cNvSpPr txBox="1"/>
          <p:nvPr/>
        </p:nvSpPr>
        <p:spPr>
          <a:xfrm>
            <a:off x="3912870" y="8548773"/>
            <a:ext cx="387558" cy="215444"/>
          </a:xfrm>
          <a:prstGeom prst="rect">
            <a:avLst/>
          </a:prstGeom>
          <a:noFill/>
        </p:spPr>
        <p:txBody>
          <a:bodyPr wrap="square" rtlCol="0">
            <a:spAutoFit/>
          </a:bodyPr>
          <a:lstStyle/>
          <a:p>
            <a:r>
              <a:rPr lang="en-US" altLang="ja-JP" sz="800"/>
              <a:t>P19</a:t>
            </a:r>
            <a:endParaRPr kumimoji="1" lang="ja-JP" altLang="en-US" sz="800"/>
          </a:p>
        </p:txBody>
      </p:sp>
      <p:pic>
        <p:nvPicPr>
          <p:cNvPr id="19" name="図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05535" y="2251794"/>
            <a:ext cx="707042" cy="1172530"/>
          </a:xfrm>
          <a:prstGeom prst="rect">
            <a:avLst/>
          </a:prstGeom>
        </p:spPr>
      </p:pic>
      <p:sp>
        <p:nvSpPr>
          <p:cNvPr id="78" name="フリーフォーム: 図形 77">
            <a:extLst>
              <a:ext uri="{FF2B5EF4-FFF2-40B4-BE49-F238E27FC236}">
                <a16:creationId xmlns:a16="http://schemas.microsoft.com/office/drawing/2014/main" id="{2F581C16-AEF5-F087-9196-6C314F3763C9}"/>
              </a:ext>
            </a:extLst>
          </p:cNvPr>
          <p:cNvSpPr/>
          <p:nvPr/>
        </p:nvSpPr>
        <p:spPr>
          <a:xfrm flipV="1">
            <a:off x="5801518" y="6178658"/>
            <a:ext cx="673068" cy="195100"/>
          </a:xfrm>
          <a:custGeom>
            <a:avLst/>
            <a:gdLst>
              <a:gd name="csX0" fmla="*/ 0 w 673068"/>
              <a:gd name="csY0" fmla="*/ 195100 h 195100"/>
              <a:gd name="csX1" fmla="*/ 40632 w 673068"/>
              <a:gd name="csY1" fmla="*/ 195100 h 195100"/>
              <a:gd name="csX2" fmla="*/ 48759 w 673068"/>
              <a:gd name="csY2" fmla="*/ 186973 h 195100"/>
              <a:gd name="csX3" fmla="*/ 48759 w 673068"/>
              <a:gd name="csY3" fmla="*/ 42713 h 195100"/>
              <a:gd name="csX4" fmla="*/ 644593 w 673068"/>
              <a:gd name="csY4" fmla="*/ 42713 h 195100"/>
              <a:gd name="csX5" fmla="*/ 644593 w 673068"/>
              <a:gd name="csY5" fmla="*/ 56951 h 195100"/>
              <a:gd name="csX6" fmla="*/ 673068 w 673068"/>
              <a:gd name="csY6" fmla="*/ 28476 h 195100"/>
              <a:gd name="csX7" fmla="*/ 644593 w 673068"/>
              <a:gd name="csY7" fmla="*/ 0 h 195100"/>
              <a:gd name="csX8" fmla="*/ 644593 w 673068"/>
              <a:gd name="csY8" fmla="*/ 14238 h 195100"/>
              <a:gd name="csX9" fmla="*/ 4631 w 673068"/>
              <a:gd name="csY9" fmla="*/ 14238 h 195100"/>
              <a:gd name="csX10" fmla="*/ 4631 w 673068"/>
              <a:gd name="csY10" fmla="*/ 19922 h 195100"/>
              <a:gd name="csX11" fmla="*/ 0 w 673068"/>
              <a:gd name="csY11" fmla="*/ 24553 h 195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73068" h="195100">
                <a:moveTo>
                  <a:pt x="0" y="195100"/>
                </a:moveTo>
                <a:lnTo>
                  <a:pt x="40632" y="195100"/>
                </a:lnTo>
                <a:cubicBezTo>
                  <a:pt x="45120" y="195100"/>
                  <a:pt x="48759" y="191461"/>
                  <a:pt x="48759" y="186973"/>
                </a:cubicBezTo>
                <a:lnTo>
                  <a:pt x="48759" y="42713"/>
                </a:lnTo>
                <a:lnTo>
                  <a:pt x="644593" y="42713"/>
                </a:lnTo>
                <a:lnTo>
                  <a:pt x="644593" y="56951"/>
                </a:lnTo>
                <a:lnTo>
                  <a:pt x="673068" y="28476"/>
                </a:lnTo>
                <a:lnTo>
                  <a:pt x="644593" y="0"/>
                </a:lnTo>
                <a:lnTo>
                  <a:pt x="644593" y="14238"/>
                </a:lnTo>
                <a:lnTo>
                  <a:pt x="4631" y="14238"/>
                </a:lnTo>
                <a:lnTo>
                  <a:pt x="4631" y="19922"/>
                </a:lnTo>
                <a:lnTo>
                  <a:pt x="0" y="24553"/>
                </a:lnTo>
                <a:close/>
              </a:path>
            </a:pathLst>
          </a:cu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57" name="楕円 256"/>
          <p:cNvSpPr/>
          <p:nvPr/>
        </p:nvSpPr>
        <p:spPr>
          <a:xfrm>
            <a:off x="5996331" y="6070573"/>
            <a:ext cx="410250" cy="353210"/>
          </a:xfrm>
          <a:prstGeom prst="ellipse">
            <a:avLst/>
          </a:prstGeom>
          <a:solidFill>
            <a:schemeClr val="bg1"/>
          </a:solidFill>
          <a:ln w="19050">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8" name="正方形/長方形 257"/>
          <p:cNvSpPr/>
          <p:nvPr/>
        </p:nvSpPr>
        <p:spPr>
          <a:xfrm>
            <a:off x="5904398" y="6143920"/>
            <a:ext cx="593244" cy="294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ja-JP" altLang="en-US" sz="1050" b="1" dirty="0">
                <a:solidFill>
                  <a:srgbClr val="FF0000"/>
                </a:solidFill>
                <a:latin typeface="メイリオ" panose="020B0604030504040204" pitchFamily="50" charset="-128"/>
                <a:ea typeface="メイリオ" panose="020B0604030504040204" pitchFamily="50" charset="-128"/>
              </a:rPr>
              <a:t>無料</a:t>
            </a:r>
            <a:endParaRPr lang="en-US" altLang="ja-JP" sz="400" b="1" dirty="0">
              <a:solidFill>
                <a:srgbClr val="FF0000"/>
              </a:solidFill>
              <a:latin typeface="メイリオ" panose="020B0604030504040204" pitchFamily="50" charset="-128"/>
              <a:ea typeface="メイリオ" panose="020B0604030504040204" pitchFamily="50" charset="-128"/>
            </a:endParaRPr>
          </a:p>
        </p:txBody>
      </p:sp>
      <p:sp>
        <p:nvSpPr>
          <p:cNvPr id="259" name="正方形/長方形 258"/>
          <p:cNvSpPr/>
          <p:nvPr/>
        </p:nvSpPr>
        <p:spPr>
          <a:xfrm flipH="1">
            <a:off x="4985941" y="6109731"/>
            <a:ext cx="157011" cy="137782"/>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bIns="72000" rtlCol="0" anchor="ctr"/>
          <a:lstStyle/>
          <a:p>
            <a:pPr algn="ctr"/>
            <a:r>
              <a:rPr lang="ja-JP" altLang="en-US" sz="800" b="1">
                <a:solidFill>
                  <a:schemeClr val="bg1"/>
                </a:solidFill>
              </a:rPr>
              <a:t>４</a:t>
            </a:r>
            <a:endParaRPr kumimoji="1" lang="ja-JP" altLang="en-US" sz="800" b="1">
              <a:solidFill>
                <a:schemeClr val="bg1"/>
              </a:solidFill>
            </a:endParaRPr>
          </a:p>
        </p:txBody>
      </p:sp>
      <p:sp>
        <p:nvSpPr>
          <p:cNvPr id="261" name="正方形/長方形 260"/>
          <p:cNvSpPr/>
          <p:nvPr/>
        </p:nvSpPr>
        <p:spPr>
          <a:xfrm>
            <a:off x="354985" y="8561234"/>
            <a:ext cx="164505" cy="15359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bIns="72000" rtlCol="0" anchor="ctr"/>
          <a:lstStyle/>
          <a:p>
            <a:pPr algn="ctr"/>
            <a:r>
              <a:rPr lang="en-US" altLang="ja-JP" sz="800" b="1">
                <a:solidFill>
                  <a:schemeClr val="bg1"/>
                </a:solidFill>
              </a:rPr>
              <a:t>10</a:t>
            </a:r>
            <a:endParaRPr kumimoji="1" lang="ja-JP" altLang="en-US" sz="800" b="1">
              <a:solidFill>
                <a:schemeClr val="bg1"/>
              </a:solidFill>
            </a:endParaRPr>
          </a:p>
        </p:txBody>
      </p:sp>
      <p:sp>
        <p:nvSpPr>
          <p:cNvPr id="227" name="テキスト ボックス 226"/>
          <p:cNvSpPr txBox="1"/>
          <p:nvPr/>
        </p:nvSpPr>
        <p:spPr>
          <a:xfrm>
            <a:off x="4752759" y="8896065"/>
            <a:ext cx="1033717" cy="215444"/>
          </a:xfrm>
          <a:prstGeom prst="rect">
            <a:avLst/>
          </a:prstGeom>
          <a:solidFill>
            <a:schemeClr val="accent4">
              <a:lumMod val="20000"/>
              <a:lumOff val="80000"/>
            </a:schemeClr>
          </a:solidFill>
        </p:spPr>
        <p:txBody>
          <a:bodyPr wrap="square" rtlCol="0">
            <a:spAutoFit/>
          </a:bodyPr>
          <a:lstStyle/>
          <a:p>
            <a:r>
              <a:rPr lang="ja-JP" altLang="en-US" sz="800"/>
              <a:t>監修：香川労働局</a:t>
            </a:r>
            <a:endParaRPr kumimoji="1" lang="ja-JP" altLang="en-US" sz="800" dirty="0"/>
          </a:p>
        </p:txBody>
      </p:sp>
      <p:sp>
        <p:nvSpPr>
          <p:cNvPr id="262" name="テキスト ボックス 261"/>
          <p:cNvSpPr txBox="1"/>
          <p:nvPr/>
        </p:nvSpPr>
        <p:spPr>
          <a:xfrm>
            <a:off x="5391708" y="6302435"/>
            <a:ext cx="383242" cy="215444"/>
          </a:xfrm>
          <a:prstGeom prst="rect">
            <a:avLst/>
          </a:prstGeom>
          <a:noFill/>
        </p:spPr>
        <p:txBody>
          <a:bodyPr wrap="square" rtlCol="0">
            <a:spAutoFit/>
          </a:bodyPr>
          <a:lstStyle/>
          <a:p>
            <a:r>
              <a:rPr lang="en-US" altLang="ja-JP" sz="800"/>
              <a:t>P12</a:t>
            </a:r>
            <a:endParaRPr kumimoji="1" lang="ja-JP" altLang="en-US" sz="800"/>
          </a:p>
        </p:txBody>
      </p:sp>
      <p:sp>
        <p:nvSpPr>
          <p:cNvPr id="260" name="テキスト ボックス 259"/>
          <p:cNvSpPr txBox="1"/>
          <p:nvPr/>
        </p:nvSpPr>
        <p:spPr>
          <a:xfrm>
            <a:off x="5074499" y="6057639"/>
            <a:ext cx="1037381" cy="338554"/>
          </a:xfrm>
          <a:prstGeom prst="rect">
            <a:avLst/>
          </a:prstGeom>
          <a:noFill/>
        </p:spPr>
        <p:txBody>
          <a:bodyPr wrap="square" rtlCol="0">
            <a:spAutoFit/>
          </a:bodyPr>
          <a:lstStyle/>
          <a:p>
            <a:r>
              <a:rPr lang="ja-JP" altLang="en-US" sz="800" b="1" dirty="0"/>
              <a:t>高校生等への</a:t>
            </a:r>
            <a:endParaRPr lang="en-US" altLang="ja-JP" sz="800" b="1" dirty="0"/>
          </a:p>
          <a:p>
            <a:r>
              <a:rPr lang="ja-JP" altLang="en-US" sz="800" b="1" dirty="0"/>
              <a:t>就学支援</a:t>
            </a:r>
            <a:endParaRPr kumimoji="1" lang="ja-JP" altLang="en-US" sz="800" b="1" dirty="0"/>
          </a:p>
        </p:txBody>
      </p:sp>
      <p:pic>
        <p:nvPicPr>
          <p:cNvPr id="45" name="図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2325" y="1153558"/>
            <a:ext cx="267219" cy="291742"/>
          </a:xfrm>
          <a:prstGeom prst="rect">
            <a:avLst/>
          </a:prstGeom>
        </p:spPr>
      </p:pic>
      <p:sp>
        <p:nvSpPr>
          <p:cNvPr id="8" name="テキスト ボックス 7">
            <a:extLst>
              <a:ext uri="{FF2B5EF4-FFF2-40B4-BE49-F238E27FC236}">
                <a16:creationId xmlns:a16="http://schemas.microsoft.com/office/drawing/2014/main" id="{3DDB2ED7-7DB5-95CA-863D-0BEBFA9E091A}"/>
              </a:ext>
            </a:extLst>
          </p:cNvPr>
          <p:cNvSpPr txBox="1"/>
          <p:nvPr/>
        </p:nvSpPr>
        <p:spPr>
          <a:xfrm>
            <a:off x="2199587" y="2564593"/>
            <a:ext cx="2412851" cy="246221"/>
          </a:xfrm>
          <a:prstGeom prst="rect">
            <a:avLst/>
          </a:prstGeom>
          <a:solidFill>
            <a:schemeClr val="bg1"/>
          </a:solidFill>
          <a:ln w="38100">
            <a:solidFill>
              <a:srgbClr val="33CCCC"/>
            </a:solidFill>
          </a:ln>
        </p:spPr>
        <p:txBody>
          <a:bodyPr wrap="square" rtlCol="0">
            <a:spAutoFit/>
          </a:bodyPr>
          <a:lstStyle/>
          <a:p>
            <a:r>
              <a:rPr lang="ja-JP" altLang="en-US" sz="1000" b="1" dirty="0"/>
              <a:t>　育児休業</a:t>
            </a:r>
            <a:endParaRPr lang="en-US" altLang="ja-JP" sz="1000" b="1" dirty="0"/>
          </a:p>
        </p:txBody>
      </p:sp>
      <p:sp>
        <p:nvSpPr>
          <p:cNvPr id="213" name="正方形/長方形 212"/>
          <p:cNvSpPr/>
          <p:nvPr/>
        </p:nvSpPr>
        <p:spPr>
          <a:xfrm>
            <a:off x="1592013" y="2159017"/>
            <a:ext cx="167779" cy="1725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４</a:t>
            </a:r>
          </a:p>
        </p:txBody>
      </p:sp>
      <p:pic>
        <p:nvPicPr>
          <p:cNvPr id="61" name="図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2495" y="2468172"/>
            <a:ext cx="273418" cy="278201"/>
          </a:xfrm>
          <a:prstGeom prst="rect">
            <a:avLst/>
          </a:prstGeom>
        </p:spPr>
      </p:pic>
      <p:pic>
        <p:nvPicPr>
          <p:cNvPr id="62" name="図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5946" y="2465624"/>
            <a:ext cx="264056" cy="288289"/>
          </a:xfrm>
          <a:prstGeom prst="rect">
            <a:avLst/>
          </a:prstGeom>
        </p:spPr>
      </p:pic>
      <p:sp>
        <p:nvSpPr>
          <p:cNvPr id="239" name="テキスト ボックス 238"/>
          <p:cNvSpPr txBox="1"/>
          <p:nvPr/>
        </p:nvSpPr>
        <p:spPr>
          <a:xfrm>
            <a:off x="3966425" y="2594246"/>
            <a:ext cx="604332" cy="215444"/>
          </a:xfrm>
          <a:prstGeom prst="rect">
            <a:avLst/>
          </a:prstGeom>
          <a:noFill/>
          <a:ln>
            <a:noFill/>
          </a:ln>
        </p:spPr>
        <p:txBody>
          <a:bodyPr wrap="square" rtlCol="0">
            <a:spAutoFit/>
          </a:bodyPr>
          <a:lstStyle/>
          <a:p>
            <a:r>
              <a:rPr lang="en-US" altLang="ja-JP" sz="800" dirty="0"/>
              <a:t>P5</a:t>
            </a:r>
            <a:r>
              <a:rPr lang="ja-JP" altLang="en-US" sz="800" dirty="0"/>
              <a:t>～Ｐ</a:t>
            </a:r>
            <a:r>
              <a:rPr lang="en-US" altLang="ja-JP" sz="800" dirty="0"/>
              <a:t>6</a:t>
            </a:r>
            <a:endParaRPr kumimoji="1" lang="ja-JP" altLang="en-US" sz="800" dirty="0"/>
          </a:p>
        </p:txBody>
      </p:sp>
      <p:pic>
        <p:nvPicPr>
          <p:cNvPr id="56" name="図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1631" y="2800563"/>
            <a:ext cx="296032" cy="323199"/>
          </a:xfrm>
          <a:prstGeom prst="rect">
            <a:avLst/>
          </a:prstGeom>
        </p:spPr>
      </p:pic>
      <p:sp>
        <p:nvSpPr>
          <p:cNvPr id="38" name="テキスト ボックス 37">
            <a:extLst>
              <a:ext uri="{FF2B5EF4-FFF2-40B4-BE49-F238E27FC236}">
                <a16:creationId xmlns:a16="http://schemas.microsoft.com/office/drawing/2014/main" id="{F072F3FD-3B46-C258-7E84-C2EB67159109}"/>
              </a:ext>
            </a:extLst>
          </p:cNvPr>
          <p:cNvSpPr txBox="1"/>
          <p:nvPr/>
        </p:nvSpPr>
        <p:spPr>
          <a:xfrm>
            <a:off x="4758655" y="4126538"/>
            <a:ext cx="1261370" cy="353943"/>
          </a:xfrm>
          <a:prstGeom prst="rect">
            <a:avLst/>
          </a:prstGeom>
          <a:solidFill>
            <a:schemeClr val="bg1"/>
          </a:solidFill>
          <a:ln w="38100">
            <a:solidFill>
              <a:srgbClr val="FFC9C9"/>
            </a:solidFill>
          </a:ln>
        </p:spPr>
        <p:txBody>
          <a:bodyPr wrap="square" rtlCol="0">
            <a:spAutoFit/>
          </a:bodyPr>
          <a:lstStyle/>
          <a:p>
            <a:r>
              <a:rPr lang="ja-JP" altLang="en-US" sz="1000" b="1" dirty="0"/>
              <a:t>　  </a:t>
            </a:r>
            <a:r>
              <a:rPr lang="ja-JP" altLang="en-US" sz="700" b="1" dirty="0"/>
              <a:t>柔軟な働き方を</a:t>
            </a:r>
            <a:endParaRPr lang="en-US" altLang="ja-JP" sz="700" b="1" dirty="0"/>
          </a:p>
          <a:p>
            <a:r>
              <a:rPr lang="ja-JP" altLang="en-US" sz="700" b="1" dirty="0"/>
              <a:t>　　 実現するための措置</a:t>
            </a:r>
            <a:endParaRPr lang="en-US" altLang="ja-JP" sz="700" b="1" dirty="0"/>
          </a:p>
        </p:txBody>
      </p:sp>
      <p:pic>
        <p:nvPicPr>
          <p:cNvPr id="47" name="図 46">
            <a:extLst>
              <a:ext uri="{FF2B5EF4-FFF2-40B4-BE49-F238E27FC236}">
                <a16:creationId xmlns:a16="http://schemas.microsoft.com/office/drawing/2014/main" id="{34746F63-5DF6-41FB-0FC3-BC112CB5BB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2570" y="4210347"/>
            <a:ext cx="264056" cy="288289"/>
          </a:xfrm>
          <a:prstGeom prst="rect">
            <a:avLst/>
          </a:prstGeom>
        </p:spPr>
      </p:pic>
      <p:sp>
        <p:nvSpPr>
          <p:cNvPr id="49" name="テキスト ボックス 48">
            <a:extLst>
              <a:ext uri="{FF2B5EF4-FFF2-40B4-BE49-F238E27FC236}">
                <a16:creationId xmlns:a16="http://schemas.microsoft.com/office/drawing/2014/main" id="{F812E30F-6E06-637A-F262-CE03BE106210}"/>
              </a:ext>
            </a:extLst>
          </p:cNvPr>
          <p:cNvSpPr txBox="1"/>
          <p:nvPr/>
        </p:nvSpPr>
        <p:spPr>
          <a:xfrm>
            <a:off x="5684674" y="4133374"/>
            <a:ext cx="314665" cy="215444"/>
          </a:xfrm>
          <a:prstGeom prst="rect">
            <a:avLst/>
          </a:prstGeom>
          <a:noFill/>
        </p:spPr>
        <p:txBody>
          <a:bodyPr wrap="square" rtlCol="0">
            <a:spAutoFit/>
          </a:bodyPr>
          <a:lstStyle/>
          <a:p>
            <a:r>
              <a:rPr lang="en-US" altLang="ja-JP" sz="800" dirty="0"/>
              <a:t>P9</a:t>
            </a:r>
            <a:endParaRPr kumimoji="1" lang="ja-JP" altLang="en-US" sz="800" dirty="0"/>
          </a:p>
        </p:txBody>
      </p:sp>
      <p:sp>
        <p:nvSpPr>
          <p:cNvPr id="57" name="正方形/長方形 56">
            <a:extLst>
              <a:ext uri="{FF2B5EF4-FFF2-40B4-BE49-F238E27FC236}">
                <a16:creationId xmlns:a16="http://schemas.microsoft.com/office/drawing/2014/main" id="{406D8E1B-B059-E667-EB44-CBBE8CC6A601}"/>
              </a:ext>
            </a:extLst>
          </p:cNvPr>
          <p:cNvSpPr/>
          <p:nvPr/>
        </p:nvSpPr>
        <p:spPr>
          <a:xfrm>
            <a:off x="4797844" y="4217933"/>
            <a:ext cx="218753" cy="2004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r>
              <a:rPr kumimoji="1" lang="en-US" altLang="ja-JP" sz="1000" b="1" dirty="0">
                <a:solidFill>
                  <a:schemeClr val="tx1"/>
                </a:solidFill>
              </a:rPr>
              <a:t>10</a:t>
            </a:r>
            <a:endParaRPr kumimoji="1" lang="ja-JP" altLang="en-US" sz="1000" b="1" dirty="0">
              <a:solidFill>
                <a:schemeClr val="tx1"/>
              </a:solidFill>
            </a:endParaRPr>
          </a:p>
        </p:txBody>
      </p:sp>
      <p:pic>
        <p:nvPicPr>
          <p:cNvPr id="46" name="図 45">
            <a:extLst>
              <a:ext uri="{FF2B5EF4-FFF2-40B4-BE49-F238E27FC236}">
                <a16:creationId xmlns:a16="http://schemas.microsoft.com/office/drawing/2014/main" id="{E99126B6-FB8B-9AF5-E38B-E0BC7F4E16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4677" y="4201818"/>
            <a:ext cx="273418" cy="278201"/>
          </a:xfrm>
          <a:prstGeom prst="rect">
            <a:avLst/>
          </a:prstGeom>
        </p:spPr>
      </p:pic>
      <p:sp>
        <p:nvSpPr>
          <p:cNvPr id="88" name="正方形/長方形 87">
            <a:extLst>
              <a:ext uri="{FF2B5EF4-FFF2-40B4-BE49-F238E27FC236}">
                <a16:creationId xmlns:a16="http://schemas.microsoft.com/office/drawing/2014/main" id="{B8F9FAF8-7D2A-29D8-C595-D7C7E09B7848}"/>
              </a:ext>
            </a:extLst>
          </p:cNvPr>
          <p:cNvSpPr/>
          <p:nvPr/>
        </p:nvSpPr>
        <p:spPr>
          <a:xfrm>
            <a:off x="1927464" y="7212433"/>
            <a:ext cx="133360" cy="139565"/>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bg1"/>
                </a:solidFill>
              </a:rPr>
              <a:t>７</a:t>
            </a:r>
          </a:p>
        </p:txBody>
      </p:sp>
      <p:sp>
        <p:nvSpPr>
          <p:cNvPr id="60" name="正方形/長方形 59">
            <a:extLst>
              <a:ext uri="{FF2B5EF4-FFF2-40B4-BE49-F238E27FC236}">
                <a16:creationId xmlns:a16="http://schemas.microsoft.com/office/drawing/2014/main" id="{32FCC53F-5A29-BFB8-3FC8-89F483C49757}"/>
              </a:ext>
            </a:extLst>
          </p:cNvPr>
          <p:cNvSpPr/>
          <p:nvPr/>
        </p:nvSpPr>
        <p:spPr>
          <a:xfrm>
            <a:off x="277181" y="1252489"/>
            <a:ext cx="159084" cy="1657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１</a:t>
            </a:r>
          </a:p>
        </p:txBody>
      </p:sp>
      <p:sp>
        <p:nvSpPr>
          <p:cNvPr id="89" name="正方形/長方形 88">
            <a:extLst>
              <a:ext uri="{FF2B5EF4-FFF2-40B4-BE49-F238E27FC236}">
                <a16:creationId xmlns:a16="http://schemas.microsoft.com/office/drawing/2014/main" id="{67B5FE1F-E3DB-3282-1871-DC19482B347B}"/>
              </a:ext>
            </a:extLst>
          </p:cNvPr>
          <p:cNvSpPr/>
          <p:nvPr/>
        </p:nvSpPr>
        <p:spPr>
          <a:xfrm>
            <a:off x="1580523" y="1861783"/>
            <a:ext cx="159084" cy="1657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３</a:t>
            </a:r>
            <a:endParaRPr kumimoji="1" lang="ja-JP" altLang="en-US" sz="1200" b="1" dirty="0">
              <a:solidFill>
                <a:schemeClr val="tx1"/>
              </a:solidFill>
            </a:endParaRPr>
          </a:p>
        </p:txBody>
      </p:sp>
      <p:sp>
        <p:nvSpPr>
          <p:cNvPr id="98" name="正方形/長方形 97">
            <a:extLst>
              <a:ext uri="{FF2B5EF4-FFF2-40B4-BE49-F238E27FC236}">
                <a16:creationId xmlns:a16="http://schemas.microsoft.com/office/drawing/2014/main" id="{D98542FB-1462-DC99-89A7-C8265CD936C4}"/>
              </a:ext>
            </a:extLst>
          </p:cNvPr>
          <p:cNvSpPr/>
          <p:nvPr/>
        </p:nvSpPr>
        <p:spPr>
          <a:xfrm>
            <a:off x="2232765" y="2913335"/>
            <a:ext cx="167779" cy="1725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６</a:t>
            </a:r>
            <a:endParaRPr kumimoji="1" lang="ja-JP" altLang="en-US" sz="1200" b="1" dirty="0">
              <a:solidFill>
                <a:schemeClr val="tx1"/>
              </a:solidFill>
            </a:endParaRPr>
          </a:p>
        </p:txBody>
      </p:sp>
      <p:sp>
        <p:nvSpPr>
          <p:cNvPr id="99" name="正方形/長方形 98">
            <a:extLst>
              <a:ext uri="{FF2B5EF4-FFF2-40B4-BE49-F238E27FC236}">
                <a16:creationId xmlns:a16="http://schemas.microsoft.com/office/drawing/2014/main" id="{827B45DB-AA49-EAC1-EF06-61A3A878D254}"/>
              </a:ext>
            </a:extLst>
          </p:cNvPr>
          <p:cNvSpPr/>
          <p:nvPr/>
        </p:nvSpPr>
        <p:spPr>
          <a:xfrm>
            <a:off x="2232765" y="2603350"/>
            <a:ext cx="167779" cy="1725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５</a:t>
            </a:r>
            <a:endParaRPr kumimoji="1" lang="ja-JP" altLang="en-US" sz="1200" b="1" dirty="0">
              <a:solidFill>
                <a:schemeClr val="tx1"/>
              </a:solidFill>
            </a:endParaRPr>
          </a:p>
        </p:txBody>
      </p:sp>
      <p:sp>
        <p:nvSpPr>
          <p:cNvPr id="100" name="正方形/長方形 99">
            <a:extLst>
              <a:ext uri="{FF2B5EF4-FFF2-40B4-BE49-F238E27FC236}">
                <a16:creationId xmlns:a16="http://schemas.microsoft.com/office/drawing/2014/main" id="{B85B01AA-DF84-1A77-38E2-390F1524BD62}"/>
              </a:ext>
            </a:extLst>
          </p:cNvPr>
          <p:cNvSpPr/>
          <p:nvPr/>
        </p:nvSpPr>
        <p:spPr>
          <a:xfrm>
            <a:off x="2240341" y="3232007"/>
            <a:ext cx="167779" cy="1725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７</a:t>
            </a:r>
            <a:endParaRPr kumimoji="1" lang="ja-JP" altLang="en-US" sz="1200" b="1" dirty="0">
              <a:solidFill>
                <a:schemeClr val="tx1"/>
              </a:solidFill>
            </a:endParaRPr>
          </a:p>
        </p:txBody>
      </p:sp>
      <p:sp>
        <p:nvSpPr>
          <p:cNvPr id="101" name="正方形/長方形 100">
            <a:extLst>
              <a:ext uri="{FF2B5EF4-FFF2-40B4-BE49-F238E27FC236}">
                <a16:creationId xmlns:a16="http://schemas.microsoft.com/office/drawing/2014/main" id="{5CC39E53-0E7E-A548-DC5E-00B786357B84}"/>
              </a:ext>
            </a:extLst>
          </p:cNvPr>
          <p:cNvSpPr/>
          <p:nvPr/>
        </p:nvSpPr>
        <p:spPr>
          <a:xfrm>
            <a:off x="2240759" y="3542582"/>
            <a:ext cx="167779" cy="1725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８</a:t>
            </a:r>
            <a:endParaRPr kumimoji="1" lang="ja-JP" altLang="en-US" sz="1200" b="1" dirty="0">
              <a:solidFill>
                <a:schemeClr val="tx1"/>
              </a:solidFill>
            </a:endParaRPr>
          </a:p>
        </p:txBody>
      </p:sp>
      <p:sp>
        <p:nvSpPr>
          <p:cNvPr id="102" name="正方形/長方形 101">
            <a:extLst>
              <a:ext uri="{FF2B5EF4-FFF2-40B4-BE49-F238E27FC236}">
                <a16:creationId xmlns:a16="http://schemas.microsoft.com/office/drawing/2014/main" id="{297A8DA0-844C-1770-8043-E2327856EABF}"/>
              </a:ext>
            </a:extLst>
          </p:cNvPr>
          <p:cNvSpPr/>
          <p:nvPr/>
        </p:nvSpPr>
        <p:spPr>
          <a:xfrm>
            <a:off x="2240341" y="3862882"/>
            <a:ext cx="167779" cy="1725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９</a:t>
            </a:r>
            <a:endParaRPr kumimoji="1" lang="ja-JP" altLang="en-US" sz="1200" b="1" dirty="0">
              <a:solidFill>
                <a:schemeClr val="tx1"/>
              </a:solidFill>
            </a:endParaRPr>
          </a:p>
        </p:txBody>
      </p:sp>
      <p:sp>
        <p:nvSpPr>
          <p:cNvPr id="69" name="テキスト ボックス 68"/>
          <p:cNvSpPr txBox="1"/>
          <p:nvPr/>
        </p:nvSpPr>
        <p:spPr>
          <a:xfrm>
            <a:off x="2193227" y="4535364"/>
            <a:ext cx="3930857" cy="246221"/>
          </a:xfrm>
          <a:prstGeom prst="rect">
            <a:avLst/>
          </a:prstGeom>
          <a:solidFill>
            <a:schemeClr val="bg1"/>
          </a:solidFill>
          <a:ln w="38100">
            <a:solidFill>
              <a:srgbClr val="FF99FF"/>
            </a:solidFill>
          </a:ln>
        </p:spPr>
        <p:txBody>
          <a:bodyPr wrap="square" rtlCol="0">
            <a:spAutoFit/>
          </a:bodyPr>
          <a:lstStyle/>
          <a:p>
            <a:r>
              <a:rPr lang="ja-JP" altLang="en-US" sz="1000" b="1" dirty="0"/>
              <a:t>　　 子の看護等休暇</a:t>
            </a:r>
            <a:endParaRPr lang="en-US" altLang="ja-JP" sz="1000" b="1" dirty="0"/>
          </a:p>
        </p:txBody>
      </p:sp>
      <p:pic>
        <p:nvPicPr>
          <p:cNvPr id="70" name="図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1524" y="4510336"/>
            <a:ext cx="273418" cy="278201"/>
          </a:xfrm>
          <a:prstGeom prst="rect">
            <a:avLst/>
          </a:prstGeom>
        </p:spPr>
      </p:pic>
      <p:pic>
        <p:nvPicPr>
          <p:cNvPr id="71" name="図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9596" y="4506267"/>
            <a:ext cx="264056" cy="288289"/>
          </a:xfrm>
          <a:prstGeom prst="rect">
            <a:avLst/>
          </a:prstGeom>
        </p:spPr>
      </p:pic>
      <p:sp>
        <p:nvSpPr>
          <p:cNvPr id="244" name="テキスト ボックス 243"/>
          <p:cNvSpPr txBox="1"/>
          <p:nvPr/>
        </p:nvSpPr>
        <p:spPr>
          <a:xfrm>
            <a:off x="5809856" y="4550752"/>
            <a:ext cx="417201" cy="215444"/>
          </a:xfrm>
          <a:prstGeom prst="rect">
            <a:avLst/>
          </a:prstGeom>
          <a:noFill/>
        </p:spPr>
        <p:txBody>
          <a:bodyPr wrap="square" rtlCol="0">
            <a:spAutoFit/>
          </a:bodyPr>
          <a:lstStyle/>
          <a:p>
            <a:r>
              <a:rPr lang="en-US" altLang="ja-JP" sz="800"/>
              <a:t>P9</a:t>
            </a:r>
            <a:endParaRPr kumimoji="1" lang="ja-JP" altLang="en-US" sz="800"/>
          </a:p>
        </p:txBody>
      </p:sp>
      <p:sp>
        <p:nvSpPr>
          <p:cNvPr id="59" name="正方形/長方形 58">
            <a:extLst>
              <a:ext uri="{FF2B5EF4-FFF2-40B4-BE49-F238E27FC236}">
                <a16:creationId xmlns:a16="http://schemas.microsoft.com/office/drawing/2014/main" id="{AF8EC4F9-D441-678E-C4D7-65E390BB9C8D}"/>
              </a:ext>
            </a:extLst>
          </p:cNvPr>
          <p:cNvSpPr/>
          <p:nvPr/>
        </p:nvSpPr>
        <p:spPr>
          <a:xfrm>
            <a:off x="2236362" y="4558559"/>
            <a:ext cx="218753" cy="19826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r>
              <a:rPr kumimoji="1" lang="en-US" altLang="ja-JP" sz="1000" b="1" dirty="0">
                <a:solidFill>
                  <a:schemeClr val="tx1"/>
                </a:solidFill>
              </a:rPr>
              <a:t>11</a:t>
            </a:r>
            <a:endParaRPr kumimoji="1" lang="ja-JP" altLang="en-US" sz="1000" b="1" dirty="0">
              <a:solidFill>
                <a:schemeClr val="tx1"/>
              </a:solidFill>
            </a:endParaRPr>
          </a:p>
        </p:txBody>
      </p:sp>
      <p:sp>
        <p:nvSpPr>
          <p:cNvPr id="76" name="楕円 75">
            <a:extLst>
              <a:ext uri="{FF2B5EF4-FFF2-40B4-BE49-F238E27FC236}">
                <a16:creationId xmlns:a16="http://schemas.microsoft.com/office/drawing/2014/main" id="{75E98DFD-FD95-265F-63FB-E17D56ACC85E}"/>
              </a:ext>
            </a:extLst>
          </p:cNvPr>
          <p:cNvSpPr/>
          <p:nvPr/>
        </p:nvSpPr>
        <p:spPr>
          <a:xfrm>
            <a:off x="4204571" y="4523992"/>
            <a:ext cx="908294" cy="264545"/>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rPr>
              <a:t>R7</a:t>
            </a:r>
            <a:r>
              <a:rPr kumimoji="1" lang="ja-JP" altLang="en-US" sz="800" b="1" dirty="0">
                <a:solidFill>
                  <a:schemeClr val="tx1"/>
                </a:solidFill>
              </a:rPr>
              <a:t>年度</a:t>
            </a:r>
            <a:endParaRPr kumimoji="1" lang="en-US" altLang="ja-JP" sz="800" b="1" dirty="0">
              <a:solidFill>
                <a:schemeClr val="tx1"/>
              </a:solidFill>
            </a:endParaRPr>
          </a:p>
          <a:p>
            <a:pPr algn="ctr"/>
            <a:r>
              <a:rPr lang="ja-JP" altLang="en-US" sz="800" b="1" dirty="0">
                <a:solidFill>
                  <a:schemeClr val="tx1"/>
                </a:solidFill>
              </a:rPr>
              <a:t>改正</a:t>
            </a:r>
            <a:r>
              <a:rPr lang="en-US" altLang="ja-JP" sz="800" b="1" dirty="0">
                <a:solidFill>
                  <a:schemeClr val="tx1"/>
                </a:solidFill>
              </a:rPr>
              <a:t>point</a:t>
            </a:r>
            <a:endParaRPr kumimoji="1" lang="en-US" altLang="ja-JP" sz="800" b="1" dirty="0">
              <a:solidFill>
                <a:schemeClr val="tx1"/>
              </a:solidFill>
            </a:endParaRPr>
          </a:p>
        </p:txBody>
      </p:sp>
      <p:pic>
        <p:nvPicPr>
          <p:cNvPr id="90" name="図 89">
            <a:extLst>
              <a:ext uri="{FF2B5EF4-FFF2-40B4-BE49-F238E27FC236}">
                <a16:creationId xmlns:a16="http://schemas.microsoft.com/office/drawing/2014/main" id="{357F099D-B715-1F5A-F726-B5B897656A4C}"/>
              </a:ext>
            </a:extLst>
          </p:cNvPr>
          <p:cNvPicPr>
            <a:picLocks noChangeAspect="1"/>
          </p:cNvPicPr>
          <p:nvPr/>
        </p:nvPicPr>
        <p:blipFill>
          <a:blip r:embed="rId7">
            <a:clrChange>
              <a:clrFrom>
                <a:srgbClr val="000000"/>
              </a:clrFrom>
              <a:clrTo>
                <a:srgbClr val="000000">
                  <a:alpha val="0"/>
                </a:srgbClr>
              </a:clrTo>
            </a:clrChange>
          </a:blip>
          <a:stretch>
            <a:fillRect/>
          </a:stretch>
        </p:blipFill>
        <p:spPr>
          <a:xfrm>
            <a:off x="4235516" y="4521659"/>
            <a:ext cx="200951" cy="248470"/>
          </a:xfrm>
          <a:prstGeom prst="rect">
            <a:avLst/>
          </a:prstGeom>
        </p:spPr>
      </p:pic>
    </p:spTree>
    <p:extLst>
      <p:ext uri="{BB962C8B-B14F-4D97-AF65-F5344CB8AC3E}">
        <p14:creationId xmlns:p14="http://schemas.microsoft.com/office/powerpoint/2010/main" val="545436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2204390" y="8646611"/>
            <a:ext cx="1543050" cy="486833"/>
          </a:xfrm>
        </p:spPr>
        <p:txBody>
          <a:bodyPr/>
          <a:lstStyle/>
          <a:p>
            <a:fld id="{BD6F1CBD-B437-47E4-8EA4-6A9B6D02C591}" type="slidenum">
              <a:rPr kumimoji="1" lang="ja-JP" altLang="en-US" sz="1200" smtClean="0">
                <a:solidFill>
                  <a:schemeClr val="tx1"/>
                </a:solidFill>
              </a:rPr>
              <a:t>10</a:t>
            </a:fld>
            <a:endParaRPr kumimoji="1" lang="ja-JP" altLang="en-US" sz="1200">
              <a:solidFill>
                <a:schemeClr val="tx1"/>
              </a:solidFill>
            </a:endParaRPr>
          </a:p>
        </p:txBody>
      </p:sp>
      <p:sp>
        <p:nvSpPr>
          <p:cNvPr id="5" name="テキスト ボックス 4"/>
          <p:cNvSpPr txBox="1"/>
          <p:nvPr/>
        </p:nvSpPr>
        <p:spPr>
          <a:xfrm>
            <a:off x="367943" y="163736"/>
            <a:ext cx="5729803" cy="4062651"/>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endParaRPr lang="en-US" altLang="ja-JP" sz="1000" dirty="0"/>
          </a:p>
          <a:p>
            <a:endParaRPr lang="en-US" altLang="ja-JP" sz="1000" b="1" dirty="0"/>
          </a:p>
          <a:p>
            <a:endParaRPr lang="en-US" altLang="ja-JP" sz="1000" b="1" dirty="0"/>
          </a:p>
          <a:p>
            <a:r>
              <a:rPr lang="ja-JP" altLang="en-US" sz="1000" b="1" dirty="0"/>
              <a:t>     社会保険料の免除</a:t>
            </a:r>
            <a:r>
              <a:rPr lang="en-US" altLang="ja-JP" sz="1000" b="1" dirty="0"/>
              <a:t>(</a:t>
            </a:r>
            <a:r>
              <a:rPr lang="ja-JP" altLang="en-US" sz="1000" b="1" dirty="0"/>
              <a:t>日本年金機構</a:t>
            </a:r>
            <a:r>
              <a:rPr lang="en-US" altLang="ja-JP" sz="1000" b="1" dirty="0"/>
              <a:t>)</a:t>
            </a:r>
          </a:p>
          <a:p>
            <a:r>
              <a:rPr lang="ja-JP" altLang="en-US" sz="1000" dirty="0"/>
              <a:t>　被保険者・事業主負担分の保険料</a:t>
            </a:r>
            <a:r>
              <a:rPr lang="en-US" altLang="ja-JP" sz="1000" dirty="0"/>
              <a:t>(</a:t>
            </a:r>
            <a:r>
              <a:rPr lang="ja-JP" altLang="en-US" sz="1000" dirty="0"/>
              <a:t>健康保険・厚生年金</a:t>
            </a:r>
            <a:r>
              <a:rPr lang="en-US" altLang="ja-JP" sz="1000" dirty="0"/>
              <a:t>)</a:t>
            </a:r>
            <a:r>
              <a:rPr lang="ja-JP" altLang="en-US" sz="1000" dirty="0"/>
              <a:t>が賞与を含め免除となる。</a:t>
            </a:r>
            <a:endParaRPr lang="en-US" altLang="ja-JP" sz="1000" dirty="0"/>
          </a:p>
          <a:p>
            <a:endParaRPr lang="en-US" altLang="ja-JP" sz="1000" dirty="0"/>
          </a:p>
          <a:p>
            <a:r>
              <a:rPr lang="ja-JP" altLang="en-US" sz="1000" dirty="0"/>
              <a:t>　　</a:t>
            </a:r>
            <a:endParaRPr lang="en-US" altLang="ja-JP" sz="1000" dirty="0"/>
          </a:p>
          <a:p>
            <a:r>
              <a:rPr lang="en-US" altLang="ja-JP" sz="1000" dirty="0"/>
              <a:t>																																			</a:t>
            </a:r>
          </a:p>
          <a:p>
            <a:endParaRPr lang="en-US" altLang="ja-JP" sz="1000" dirty="0"/>
          </a:p>
          <a:p>
            <a:r>
              <a:rPr lang="en-US" altLang="ja-JP" sz="1000" dirty="0"/>
              <a:t>※</a:t>
            </a:r>
            <a:r>
              <a:rPr lang="ja-JP" altLang="en-US" sz="1000" dirty="0"/>
              <a:t>賞与の社会保険料免除を受けるためには、賞与が支給された月の末日を含む、連続した</a:t>
            </a:r>
            <a:r>
              <a:rPr lang="en-US" altLang="ja-JP" sz="1000" dirty="0"/>
              <a:t>1</a:t>
            </a:r>
            <a:r>
              <a:rPr lang="ja-JP" altLang="en-US" sz="1000" dirty="0"/>
              <a:t>ヶ月　　を超える育児休業を取得している必要がある　　</a:t>
            </a:r>
            <a:endParaRPr lang="en-US" altLang="ja-JP" sz="1000" dirty="0"/>
          </a:p>
          <a:p>
            <a:r>
              <a:rPr lang="en-US" altLang="ja-JP" sz="800" dirty="0"/>
              <a:t>(</a:t>
            </a:r>
            <a:r>
              <a:rPr lang="ja-JP" altLang="en-US" sz="800" dirty="0"/>
              <a:t>例</a:t>
            </a:r>
            <a:r>
              <a:rPr lang="en-US" altLang="ja-JP" sz="800" dirty="0"/>
              <a:t>)</a:t>
            </a:r>
            <a:r>
              <a:rPr lang="ja-JP" altLang="en-US" sz="800" dirty="0"/>
              <a:t>出産日７</a:t>
            </a:r>
            <a:r>
              <a:rPr lang="en-US" altLang="ja-JP" sz="800" dirty="0"/>
              <a:t>/</a:t>
            </a:r>
            <a:r>
              <a:rPr lang="ja-JP" altLang="en-US" sz="800" dirty="0"/>
              <a:t>７に出産し、産前産後休業、育児休業</a:t>
            </a:r>
            <a:r>
              <a:rPr lang="en-US" altLang="ja-JP" sz="800" dirty="0"/>
              <a:t>(</a:t>
            </a:r>
            <a:r>
              <a:rPr lang="ja-JP" altLang="en-US" sz="800" dirty="0"/>
              <a:t>１年</a:t>
            </a:r>
            <a:r>
              <a:rPr lang="en-US" altLang="ja-JP" sz="800" dirty="0"/>
              <a:t>)</a:t>
            </a:r>
            <a:r>
              <a:rPr lang="ja-JP" altLang="en-US" sz="800" dirty="0"/>
              <a:t>を取得した場合</a:t>
            </a:r>
            <a:endParaRPr lang="en-US" altLang="ja-JP" sz="8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r>
              <a:rPr lang="ja-JP" altLang="en-US" sz="1000" dirty="0"/>
              <a:t>　　　　　　　</a:t>
            </a:r>
            <a:endParaRPr lang="en-US" altLang="ja-JP" sz="1000" dirty="0"/>
          </a:p>
        </p:txBody>
      </p:sp>
      <p:sp>
        <p:nvSpPr>
          <p:cNvPr id="11" name="フローチャート: 代替処理 10"/>
          <p:cNvSpPr/>
          <p:nvPr/>
        </p:nvSpPr>
        <p:spPr>
          <a:xfrm>
            <a:off x="454900" y="1004184"/>
            <a:ext cx="2630646" cy="1110774"/>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sp>
        <p:nvSpPr>
          <p:cNvPr id="13" name="フローチャート: 代替処理 12"/>
          <p:cNvSpPr/>
          <p:nvPr/>
        </p:nvSpPr>
        <p:spPr>
          <a:xfrm>
            <a:off x="3127858" y="1042686"/>
            <a:ext cx="2758411" cy="103405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530" y="1037982"/>
            <a:ext cx="274462" cy="299650"/>
          </a:xfrm>
          <a:prstGeom prst="rect">
            <a:avLst/>
          </a:prstGeom>
        </p:spPr>
      </p:pic>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9371" y="193100"/>
            <a:ext cx="261897" cy="285932"/>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8353" y="195783"/>
            <a:ext cx="281018" cy="270481"/>
          </a:xfrm>
          <a:prstGeom prst="rect">
            <a:avLst/>
          </a:prstGeom>
        </p:spPr>
      </p:pic>
      <p:sp>
        <p:nvSpPr>
          <p:cNvPr id="14" name="テキスト ボックス 13"/>
          <p:cNvSpPr txBox="1"/>
          <p:nvPr/>
        </p:nvSpPr>
        <p:spPr>
          <a:xfrm>
            <a:off x="711355" y="1060382"/>
            <a:ext cx="2270473" cy="246221"/>
          </a:xfrm>
          <a:prstGeom prst="rect">
            <a:avLst/>
          </a:prstGeom>
          <a:noFill/>
        </p:spPr>
        <p:txBody>
          <a:bodyPr wrap="square" rtlCol="0">
            <a:spAutoFit/>
          </a:bodyPr>
          <a:lstStyle/>
          <a:p>
            <a:r>
              <a:rPr lang="ja-JP" altLang="en-US" sz="1000" dirty="0"/>
              <a:t>産前産後休業期間中の保険料の免除</a:t>
            </a:r>
            <a:endParaRPr lang="en-US" altLang="ja-JP" sz="1000" dirty="0"/>
          </a:p>
        </p:txBody>
      </p:sp>
      <p:sp>
        <p:nvSpPr>
          <p:cNvPr id="15" name="テキスト ボックス 14"/>
          <p:cNvSpPr txBox="1"/>
          <p:nvPr/>
        </p:nvSpPr>
        <p:spPr>
          <a:xfrm>
            <a:off x="639951" y="1401956"/>
            <a:ext cx="2356384" cy="553998"/>
          </a:xfrm>
          <a:prstGeom prst="rect">
            <a:avLst/>
          </a:prstGeom>
          <a:noFill/>
        </p:spPr>
        <p:txBody>
          <a:bodyPr wrap="square" rtlCol="0">
            <a:spAutoFit/>
          </a:bodyPr>
          <a:lstStyle/>
          <a:p>
            <a:r>
              <a:rPr lang="ja-JP" altLang="en-US" sz="1000" dirty="0"/>
              <a:t>　保険料の負担が免除される期間は、産前産後休業開始月から終了日の翌日の属する月の前月まで</a:t>
            </a:r>
            <a:endParaRPr lang="en-US" altLang="ja-JP" sz="1000" dirty="0"/>
          </a:p>
        </p:txBody>
      </p:sp>
      <p:sp>
        <p:nvSpPr>
          <p:cNvPr id="16" name="テキスト ボックス 15"/>
          <p:cNvSpPr txBox="1"/>
          <p:nvPr/>
        </p:nvSpPr>
        <p:spPr>
          <a:xfrm>
            <a:off x="6675785" y="2839139"/>
            <a:ext cx="2356384" cy="246221"/>
          </a:xfrm>
          <a:prstGeom prst="rect">
            <a:avLst/>
          </a:prstGeom>
          <a:noFill/>
        </p:spPr>
        <p:txBody>
          <a:bodyPr wrap="square" rtlCol="0">
            <a:spAutoFit/>
          </a:bodyPr>
          <a:lstStyle/>
          <a:p>
            <a:r>
              <a:rPr lang="ja-JP" altLang="en-US" sz="1000" dirty="0"/>
              <a:t>　</a:t>
            </a:r>
            <a:endParaRPr lang="en-US" altLang="ja-JP" sz="1000" dirty="0"/>
          </a:p>
        </p:txBody>
      </p:sp>
      <p:sp>
        <p:nvSpPr>
          <p:cNvPr id="17" name="テキスト ボックス 16"/>
          <p:cNvSpPr txBox="1"/>
          <p:nvPr/>
        </p:nvSpPr>
        <p:spPr>
          <a:xfrm>
            <a:off x="3736157" y="1104955"/>
            <a:ext cx="2270473" cy="246221"/>
          </a:xfrm>
          <a:prstGeom prst="rect">
            <a:avLst/>
          </a:prstGeom>
          <a:noFill/>
        </p:spPr>
        <p:txBody>
          <a:bodyPr wrap="square" rtlCol="0">
            <a:spAutoFit/>
          </a:bodyPr>
          <a:lstStyle/>
          <a:p>
            <a:r>
              <a:rPr lang="ja-JP" altLang="en-US" sz="1000" dirty="0"/>
              <a:t>育児休業等期間中の保険料の免除</a:t>
            </a:r>
            <a:endParaRPr lang="en-US" altLang="ja-JP" sz="1000" dirty="0"/>
          </a:p>
        </p:txBody>
      </p:sp>
      <p:sp>
        <p:nvSpPr>
          <p:cNvPr id="18" name="テキスト ボックス 17"/>
          <p:cNvSpPr txBox="1"/>
          <p:nvPr/>
        </p:nvSpPr>
        <p:spPr>
          <a:xfrm>
            <a:off x="3362766" y="1401956"/>
            <a:ext cx="2356384" cy="553998"/>
          </a:xfrm>
          <a:prstGeom prst="rect">
            <a:avLst/>
          </a:prstGeom>
          <a:noFill/>
        </p:spPr>
        <p:txBody>
          <a:bodyPr wrap="square" rtlCol="0">
            <a:spAutoFit/>
          </a:bodyPr>
          <a:lstStyle/>
          <a:p>
            <a:r>
              <a:rPr lang="ja-JP" altLang="en-US" sz="1000" dirty="0"/>
              <a:t>　保険料の負担が免除される期間は、育児休業等開始月から終了日の翌日の属する月の前月まで</a:t>
            </a:r>
            <a:endParaRPr lang="en-US" altLang="ja-JP" sz="1000" dirty="0"/>
          </a:p>
        </p:txBody>
      </p:sp>
      <p:pic>
        <p:nvPicPr>
          <p:cNvPr id="48" name="図 47"/>
          <p:cNvPicPr>
            <a:picLocks noChangeAspect="1"/>
          </p:cNvPicPr>
          <p:nvPr/>
        </p:nvPicPr>
        <p:blipFill>
          <a:blip r:embed="rId5"/>
          <a:stretch>
            <a:fillRect/>
          </a:stretch>
        </p:blipFill>
        <p:spPr>
          <a:xfrm>
            <a:off x="5926225" y="8890028"/>
            <a:ext cx="920576" cy="323116"/>
          </a:xfrm>
          <a:prstGeom prst="rect">
            <a:avLst/>
          </a:prstGeom>
        </p:spPr>
      </p:pic>
      <p:pic>
        <p:nvPicPr>
          <p:cNvPr id="43" name="図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1850" y="1053090"/>
            <a:ext cx="303859" cy="293084"/>
          </a:xfrm>
          <a:prstGeom prst="rect">
            <a:avLst/>
          </a:prstGeom>
        </p:spPr>
      </p:pic>
      <p:pic>
        <p:nvPicPr>
          <p:cNvPr id="45" name="図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7276" y="1046248"/>
            <a:ext cx="261897" cy="285932"/>
          </a:xfrm>
          <a:prstGeom prst="rect">
            <a:avLst/>
          </a:prstGeom>
        </p:spPr>
      </p:pic>
      <p:sp>
        <p:nvSpPr>
          <p:cNvPr id="58" name="ホームベース 57"/>
          <p:cNvSpPr/>
          <p:nvPr/>
        </p:nvSpPr>
        <p:spPr>
          <a:xfrm>
            <a:off x="5245849" y="240594"/>
            <a:ext cx="688974" cy="421020"/>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ホームベース 56"/>
          <p:cNvSpPr/>
          <p:nvPr/>
        </p:nvSpPr>
        <p:spPr>
          <a:xfrm>
            <a:off x="4912506" y="239071"/>
            <a:ext cx="659958" cy="42254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ホームベース 55"/>
          <p:cNvSpPr/>
          <p:nvPr/>
        </p:nvSpPr>
        <p:spPr>
          <a:xfrm>
            <a:off x="4570748" y="240593"/>
            <a:ext cx="640887" cy="421020"/>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ホームベース 54"/>
          <p:cNvSpPr/>
          <p:nvPr/>
        </p:nvSpPr>
        <p:spPr>
          <a:xfrm>
            <a:off x="4250916" y="239071"/>
            <a:ext cx="580084" cy="422542"/>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ホームベース 53"/>
          <p:cNvSpPr/>
          <p:nvPr/>
        </p:nvSpPr>
        <p:spPr>
          <a:xfrm>
            <a:off x="3894558" y="240643"/>
            <a:ext cx="612506" cy="420060"/>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ホームベース 49"/>
          <p:cNvSpPr/>
          <p:nvPr/>
        </p:nvSpPr>
        <p:spPr>
          <a:xfrm flipV="1">
            <a:off x="3511752" y="239071"/>
            <a:ext cx="599880" cy="425194"/>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ホームベース 48"/>
          <p:cNvSpPr/>
          <p:nvPr/>
        </p:nvSpPr>
        <p:spPr>
          <a:xfrm>
            <a:off x="3147625" y="239072"/>
            <a:ext cx="584010" cy="425852"/>
          </a:xfrm>
          <a:prstGeom prst="homePlat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p:cNvSpPr txBox="1"/>
          <p:nvPr/>
        </p:nvSpPr>
        <p:spPr>
          <a:xfrm>
            <a:off x="3171724" y="295721"/>
            <a:ext cx="559911"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産前</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６週間</a:t>
            </a:r>
          </a:p>
        </p:txBody>
      </p:sp>
      <p:sp>
        <p:nvSpPr>
          <p:cNvPr id="61" name="テキスト ボックス 60"/>
          <p:cNvSpPr txBox="1"/>
          <p:nvPr/>
        </p:nvSpPr>
        <p:spPr>
          <a:xfrm>
            <a:off x="3630114" y="352437"/>
            <a:ext cx="87219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62" name="テキスト ボックス 61"/>
          <p:cNvSpPr txBox="1"/>
          <p:nvPr/>
        </p:nvSpPr>
        <p:spPr>
          <a:xfrm>
            <a:off x="4002530" y="300959"/>
            <a:ext cx="597876"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 産後</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８週間</a:t>
            </a:r>
          </a:p>
        </p:txBody>
      </p:sp>
      <p:sp>
        <p:nvSpPr>
          <p:cNvPr id="63" name="テキスト ボックス 62"/>
          <p:cNvSpPr txBox="1"/>
          <p:nvPr/>
        </p:nvSpPr>
        <p:spPr>
          <a:xfrm>
            <a:off x="4434126" y="359394"/>
            <a:ext cx="411482"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p>
        </p:txBody>
      </p:sp>
      <p:sp>
        <p:nvSpPr>
          <p:cNvPr id="64" name="テキスト ボックス 63"/>
          <p:cNvSpPr txBox="1"/>
          <p:nvPr/>
        </p:nvSpPr>
        <p:spPr>
          <a:xfrm>
            <a:off x="4751392" y="297839"/>
            <a:ext cx="596185" cy="33855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a:p>
            <a:r>
              <a:rPr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カ月</a:t>
            </a:r>
          </a:p>
        </p:txBody>
      </p:sp>
      <p:sp>
        <p:nvSpPr>
          <p:cNvPr id="65" name="テキスト ボックス 64"/>
          <p:cNvSpPr txBox="1"/>
          <p:nvPr/>
        </p:nvSpPr>
        <p:spPr>
          <a:xfrm>
            <a:off x="5110111" y="289215"/>
            <a:ext cx="710418" cy="33855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６カ月</a:t>
            </a:r>
          </a:p>
        </p:txBody>
      </p:sp>
      <p:sp>
        <p:nvSpPr>
          <p:cNvPr id="66" name="テキスト ボックス 65"/>
          <p:cNvSpPr txBox="1"/>
          <p:nvPr/>
        </p:nvSpPr>
        <p:spPr>
          <a:xfrm>
            <a:off x="5517702" y="350770"/>
            <a:ext cx="634807"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歳</a:t>
            </a:r>
          </a:p>
        </p:txBody>
      </p:sp>
      <p:cxnSp>
        <p:nvCxnSpPr>
          <p:cNvPr id="10" name="直線コネクタ 9"/>
          <p:cNvCxnSpPr/>
          <p:nvPr/>
        </p:nvCxnSpPr>
        <p:spPr>
          <a:xfrm flipH="1">
            <a:off x="639951" y="3338800"/>
            <a:ext cx="5276" cy="215038"/>
          </a:xfrm>
          <a:prstGeom prst="line">
            <a:avLst/>
          </a:prstGeom>
          <a:ln w="28575"/>
        </p:spPr>
        <p:style>
          <a:lnRef idx="1">
            <a:schemeClr val="dk1"/>
          </a:lnRef>
          <a:fillRef idx="0">
            <a:schemeClr val="dk1"/>
          </a:fillRef>
          <a:effectRef idx="0">
            <a:schemeClr val="dk1"/>
          </a:effectRef>
          <a:fontRef idx="minor">
            <a:schemeClr val="tx1"/>
          </a:fontRef>
        </p:style>
      </p:cxnSp>
      <p:cxnSp>
        <p:nvCxnSpPr>
          <p:cNvPr id="34" name="直線コネクタ 33"/>
          <p:cNvCxnSpPr/>
          <p:nvPr/>
        </p:nvCxnSpPr>
        <p:spPr>
          <a:xfrm flipV="1">
            <a:off x="639951" y="3439293"/>
            <a:ext cx="5185788" cy="210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テキスト ボックス 35"/>
          <p:cNvSpPr txBox="1"/>
          <p:nvPr/>
        </p:nvSpPr>
        <p:spPr>
          <a:xfrm>
            <a:off x="531632" y="198558"/>
            <a:ext cx="1849242" cy="307777"/>
          </a:xfrm>
          <a:prstGeom prst="rect">
            <a:avLst/>
          </a:prstGeom>
          <a:noFill/>
        </p:spPr>
        <p:txBody>
          <a:bodyPr wrap="square" rtlCol="0">
            <a:spAutoFit/>
          </a:bodyPr>
          <a:lstStyle/>
          <a:p>
            <a:r>
              <a:rPr lang="ja-JP" altLang="en-US" sz="1400" b="1"/>
              <a:t>  免除</a:t>
            </a:r>
            <a:r>
              <a:rPr lang="ja-JP" altLang="en-US" sz="1400" b="1" dirty="0"/>
              <a:t>されるお金</a:t>
            </a:r>
            <a:endParaRPr kumimoji="1" lang="ja-JP" altLang="en-US" sz="1400" b="1" dirty="0"/>
          </a:p>
        </p:txBody>
      </p:sp>
      <p:cxnSp>
        <p:nvCxnSpPr>
          <p:cNvPr id="68" name="直線コネクタ 67"/>
          <p:cNvCxnSpPr/>
          <p:nvPr/>
        </p:nvCxnSpPr>
        <p:spPr>
          <a:xfrm>
            <a:off x="1719721" y="3319206"/>
            <a:ext cx="0" cy="239949"/>
          </a:xfrm>
          <a:prstGeom prst="line">
            <a:avLst/>
          </a:prstGeom>
          <a:ln w="28575"/>
        </p:spPr>
        <p:style>
          <a:lnRef idx="1">
            <a:schemeClr val="dk1"/>
          </a:lnRef>
          <a:fillRef idx="0">
            <a:schemeClr val="dk1"/>
          </a:fillRef>
          <a:effectRef idx="0">
            <a:schemeClr val="dk1"/>
          </a:effectRef>
          <a:fontRef idx="minor">
            <a:schemeClr val="tx1"/>
          </a:fontRef>
        </p:style>
      </p:cxnSp>
      <p:sp>
        <p:nvSpPr>
          <p:cNvPr id="52" name="テキスト ボックス 51"/>
          <p:cNvSpPr txBox="1"/>
          <p:nvPr/>
        </p:nvSpPr>
        <p:spPr>
          <a:xfrm>
            <a:off x="1498474" y="3123082"/>
            <a:ext cx="916341" cy="215444"/>
          </a:xfrm>
          <a:prstGeom prst="rect">
            <a:avLst/>
          </a:prstGeom>
          <a:noFill/>
        </p:spPr>
        <p:txBody>
          <a:bodyPr wrap="square" rtlCol="0">
            <a:spAutoFit/>
          </a:bodyPr>
          <a:lstStyle/>
          <a:p>
            <a:r>
              <a:rPr lang="ja-JP" altLang="en-US" sz="800" dirty="0"/>
              <a:t>出産日</a:t>
            </a:r>
            <a:endParaRPr kumimoji="1" lang="ja-JP" altLang="en-US" sz="800" dirty="0"/>
          </a:p>
        </p:txBody>
      </p:sp>
      <p:sp>
        <p:nvSpPr>
          <p:cNvPr id="53" name="テキスト ボックス 52"/>
          <p:cNvSpPr txBox="1"/>
          <p:nvPr/>
        </p:nvSpPr>
        <p:spPr>
          <a:xfrm>
            <a:off x="1456253" y="3538411"/>
            <a:ext cx="693906" cy="215444"/>
          </a:xfrm>
          <a:prstGeom prst="rect">
            <a:avLst/>
          </a:prstGeom>
          <a:noFill/>
        </p:spPr>
        <p:txBody>
          <a:bodyPr wrap="square" rtlCol="0">
            <a:spAutoFit/>
          </a:bodyPr>
          <a:lstStyle/>
          <a:p>
            <a:r>
              <a:rPr kumimoji="1" lang="en-US" altLang="ja-JP" sz="800" dirty="0"/>
              <a:t>01/</a:t>
            </a:r>
            <a:r>
              <a:rPr kumimoji="1" lang="ja-JP" altLang="en-US" sz="800" dirty="0"/>
              <a:t>７</a:t>
            </a:r>
            <a:r>
              <a:rPr kumimoji="1" lang="en-US" altLang="ja-JP" sz="800" dirty="0"/>
              <a:t>/7</a:t>
            </a:r>
            <a:endParaRPr kumimoji="1" lang="ja-JP" altLang="en-US" sz="800" dirty="0"/>
          </a:p>
        </p:txBody>
      </p:sp>
      <p:sp>
        <p:nvSpPr>
          <p:cNvPr id="69" name="テキスト ボックス 68"/>
          <p:cNvSpPr txBox="1"/>
          <p:nvPr/>
        </p:nvSpPr>
        <p:spPr>
          <a:xfrm>
            <a:off x="417010" y="3038516"/>
            <a:ext cx="749139" cy="338554"/>
          </a:xfrm>
          <a:prstGeom prst="rect">
            <a:avLst/>
          </a:prstGeom>
          <a:noFill/>
        </p:spPr>
        <p:txBody>
          <a:bodyPr wrap="square" rtlCol="0">
            <a:spAutoFit/>
          </a:bodyPr>
          <a:lstStyle/>
          <a:p>
            <a:r>
              <a:rPr lang="ja-JP" altLang="en-US" sz="800" dirty="0"/>
              <a:t>産前休業</a:t>
            </a:r>
            <a:endParaRPr lang="en-US" altLang="ja-JP" sz="800" dirty="0"/>
          </a:p>
          <a:p>
            <a:r>
              <a:rPr lang="ja-JP" altLang="en-US" sz="800" dirty="0"/>
              <a:t>開始日</a:t>
            </a:r>
            <a:endParaRPr kumimoji="1" lang="ja-JP" altLang="en-US" sz="800" dirty="0"/>
          </a:p>
        </p:txBody>
      </p:sp>
      <p:sp>
        <p:nvSpPr>
          <p:cNvPr id="70" name="テキスト ボックス 69"/>
          <p:cNvSpPr txBox="1"/>
          <p:nvPr/>
        </p:nvSpPr>
        <p:spPr>
          <a:xfrm>
            <a:off x="412750" y="3532744"/>
            <a:ext cx="693906" cy="215444"/>
          </a:xfrm>
          <a:prstGeom prst="rect">
            <a:avLst/>
          </a:prstGeom>
          <a:noFill/>
        </p:spPr>
        <p:txBody>
          <a:bodyPr wrap="square" rtlCol="0">
            <a:spAutoFit/>
          </a:bodyPr>
          <a:lstStyle/>
          <a:p>
            <a:r>
              <a:rPr lang="en-US" altLang="ja-JP" sz="800" dirty="0"/>
              <a:t>01/5</a:t>
            </a:r>
            <a:r>
              <a:rPr kumimoji="1" lang="en-US" altLang="ja-JP" sz="800" dirty="0"/>
              <a:t>/27</a:t>
            </a:r>
            <a:endParaRPr kumimoji="1" lang="ja-JP" altLang="en-US" sz="800" dirty="0"/>
          </a:p>
        </p:txBody>
      </p:sp>
      <p:cxnSp>
        <p:nvCxnSpPr>
          <p:cNvPr id="71" name="直線コネクタ 70"/>
          <p:cNvCxnSpPr/>
          <p:nvPr/>
        </p:nvCxnSpPr>
        <p:spPr>
          <a:xfrm>
            <a:off x="2907633" y="3308809"/>
            <a:ext cx="1404" cy="235472"/>
          </a:xfrm>
          <a:prstGeom prst="line">
            <a:avLst/>
          </a:prstGeom>
          <a:ln w="28575"/>
        </p:spPr>
        <p:style>
          <a:lnRef idx="1">
            <a:schemeClr val="dk1"/>
          </a:lnRef>
          <a:fillRef idx="0">
            <a:schemeClr val="dk1"/>
          </a:fillRef>
          <a:effectRef idx="0">
            <a:schemeClr val="dk1"/>
          </a:effectRef>
          <a:fontRef idx="minor">
            <a:schemeClr val="tx1"/>
          </a:fontRef>
        </p:style>
      </p:cxnSp>
      <p:sp>
        <p:nvSpPr>
          <p:cNvPr id="77" name="テキスト ボックス 76"/>
          <p:cNvSpPr txBox="1"/>
          <p:nvPr/>
        </p:nvSpPr>
        <p:spPr>
          <a:xfrm>
            <a:off x="2627375" y="3017452"/>
            <a:ext cx="916341" cy="338554"/>
          </a:xfrm>
          <a:prstGeom prst="rect">
            <a:avLst/>
          </a:prstGeom>
          <a:noFill/>
        </p:spPr>
        <p:txBody>
          <a:bodyPr wrap="square" rtlCol="0">
            <a:spAutoFit/>
          </a:bodyPr>
          <a:lstStyle/>
          <a:p>
            <a:r>
              <a:rPr lang="ja-JP" altLang="en-US" sz="800" dirty="0"/>
              <a:t>産後休業</a:t>
            </a:r>
            <a:endParaRPr lang="en-US" altLang="ja-JP" sz="800" dirty="0"/>
          </a:p>
          <a:p>
            <a:r>
              <a:rPr lang="ja-JP" altLang="en-US" sz="800" dirty="0"/>
              <a:t>終了日</a:t>
            </a:r>
            <a:endParaRPr kumimoji="1" lang="ja-JP" altLang="en-US" sz="800" dirty="0"/>
          </a:p>
        </p:txBody>
      </p:sp>
      <p:sp>
        <p:nvSpPr>
          <p:cNvPr id="78" name="テキスト ボックス 77"/>
          <p:cNvSpPr txBox="1"/>
          <p:nvPr/>
        </p:nvSpPr>
        <p:spPr>
          <a:xfrm>
            <a:off x="2613403" y="3534490"/>
            <a:ext cx="693906" cy="215444"/>
          </a:xfrm>
          <a:prstGeom prst="rect">
            <a:avLst/>
          </a:prstGeom>
          <a:noFill/>
        </p:spPr>
        <p:txBody>
          <a:bodyPr wrap="square" rtlCol="0">
            <a:spAutoFit/>
          </a:bodyPr>
          <a:lstStyle/>
          <a:p>
            <a:r>
              <a:rPr lang="en-US" altLang="ja-JP" sz="800" dirty="0"/>
              <a:t>01/</a:t>
            </a:r>
            <a:r>
              <a:rPr lang="ja-JP" altLang="en-US" sz="800" dirty="0"/>
              <a:t>９</a:t>
            </a:r>
            <a:r>
              <a:rPr kumimoji="1" lang="en-US" altLang="ja-JP" sz="800" dirty="0"/>
              <a:t>/</a:t>
            </a:r>
            <a:r>
              <a:rPr kumimoji="1" lang="ja-JP" altLang="en-US" sz="800" dirty="0"/>
              <a:t>１</a:t>
            </a:r>
          </a:p>
        </p:txBody>
      </p:sp>
      <p:cxnSp>
        <p:nvCxnSpPr>
          <p:cNvPr id="81" name="直線コネクタ 80"/>
          <p:cNvCxnSpPr/>
          <p:nvPr/>
        </p:nvCxnSpPr>
        <p:spPr>
          <a:xfrm>
            <a:off x="3394286" y="3336439"/>
            <a:ext cx="0" cy="205481"/>
          </a:xfrm>
          <a:prstGeom prst="line">
            <a:avLst/>
          </a:prstGeom>
          <a:ln w="28575"/>
        </p:spPr>
        <p:style>
          <a:lnRef idx="1">
            <a:schemeClr val="dk1"/>
          </a:lnRef>
          <a:fillRef idx="0">
            <a:schemeClr val="dk1"/>
          </a:fillRef>
          <a:effectRef idx="0">
            <a:schemeClr val="dk1"/>
          </a:effectRef>
          <a:fontRef idx="minor">
            <a:schemeClr val="tx1"/>
          </a:fontRef>
        </p:style>
      </p:cxnSp>
      <p:sp>
        <p:nvSpPr>
          <p:cNvPr id="87" name="テキスト ボックス 86"/>
          <p:cNvSpPr txBox="1"/>
          <p:nvPr/>
        </p:nvSpPr>
        <p:spPr>
          <a:xfrm>
            <a:off x="3161763" y="3032006"/>
            <a:ext cx="956797" cy="338554"/>
          </a:xfrm>
          <a:prstGeom prst="rect">
            <a:avLst/>
          </a:prstGeom>
          <a:noFill/>
        </p:spPr>
        <p:txBody>
          <a:bodyPr wrap="square" rtlCol="0">
            <a:spAutoFit/>
          </a:bodyPr>
          <a:lstStyle/>
          <a:p>
            <a:r>
              <a:rPr lang="ja-JP" altLang="en-US" sz="800" dirty="0"/>
              <a:t>産後休業</a:t>
            </a:r>
            <a:endParaRPr lang="en-US" altLang="ja-JP" sz="800" dirty="0"/>
          </a:p>
          <a:p>
            <a:r>
              <a:rPr lang="ja-JP" altLang="en-US" sz="800" dirty="0"/>
              <a:t>最終日の翌日</a:t>
            </a:r>
            <a:endParaRPr lang="en-US" altLang="ja-JP" sz="800" dirty="0"/>
          </a:p>
        </p:txBody>
      </p:sp>
      <p:sp>
        <p:nvSpPr>
          <p:cNvPr id="88" name="テキスト ボックス 87"/>
          <p:cNvSpPr txBox="1"/>
          <p:nvPr/>
        </p:nvSpPr>
        <p:spPr>
          <a:xfrm>
            <a:off x="3154881" y="3534865"/>
            <a:ext cx="693906" cy="215444"/>
          </a:xfrm>
          <a:prstGeom prst="rect">
            <a:avLst/>
          </a:prstGeom>
          <a:noFill/>
        </p:spPr>
        <p:txBody>
          <a:bodyPr wrap="square" rtlCol="0">
            <a:spAutoFit/>
          </a:bodyPr>
          <a:lstStyle/>
          <a:p>
            <a:r>
              <a:rPr lang="en-US" altLang="ja-JP" sz="800" dirty="0"/>
              <a:t>01/</a:t>
            </a:r>
            <a:r>
              <a:rPr lang="ja-JP" altLang="en-US" sz="800" dirty="0"/>
              <a:t>９</a:t>
            </a:r>
            <a:r>
              <a:rPr kumimoji="1" lang="en-US" altLang="ja-JP" sz="800" dirty="0"/>
              <a:t>/</a:t>
            </a:r>
            <a:r>
              <a:rPr lang="ja-JP" altLang="en-US" sz="800" dirty="0"/>
              <a:t>２</a:t>
            </a:r>
            <a:endParaRPr kumimoji="1" lang="ja-JP" altLang="en-US" sz="800" dirty="0"/>
          </a:p>
        </p:txBody>
      </p:sp>
      <p:sp>
        <p:nvSpPr>
          <p:cNvPr id="89" name="角丸四角形吹き出し 88"/>
          <p:cNvSpPr/>
          <p:nvPr/>
        </p:nvSpPr>
        <p:spPr>
          <a:xfrm>
            <a:off x="3605498" y="2800529"/>
            <a:ext cx="2401132" cy="216157"/>
          </a:xfrm>
          <a:prstGeom prst="wedgeRoundRectCallout">
            <a:avLst>
              <a:gd name="adj1" fmla="val -20132"/>
              <a:gd name="adj2" fmla="val 110950"/>
              <a:gd name="adj3" fmla="val 16667"/>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ボックス 89"/>
          <p:cNvSpPr txBox="1"/>
          <p:nvPr/>
        </p:nvSpPr>
        <p:spPr>
          <a:xfrm>
            <a:off x="3562615" y="2794377"/>
            <a:ext cx="3621770" cy="246221"/>
          </a:xfrm>
          <a:prstGeom prst="rect">
            <a:avLst/>
          </a:prstGeom>
          <a:noFill/>
        </p:spPr>
        <p:txBody>
          <a:bodyPr wrap="square" rtlCol="0">
            <a:spAutoFit/>
          </a:bodyPr>
          <a:lstStyle/>
          <a:p>
            <a:r>
              <a:rPr kumimoji="1" lang="ja-JP" altLang="en-US" sz="1000" b="1" dirty="0">
                <a:solidFill>
                  <a:srgbClr val="FF0000"/>
                </a:solidFill>
              </a:rPr>
              <a:t>社会保険料免除期間：</a:t>
            </a:r>
            <a:r>
              <a:rPr lang="en-US" altLang="ja-JP" sz="1000" b="1" dirty="0">
                <a:solidFill>
                  <a:srgbClr val="FF0000"/>
                </a:solidFill>
              </a:rPr>
              <a:t>01</a:t>
            </a:r>
            <a:r>
              <a:rPr lang="ja-JP" altLang="en-US" sz="1000" b="1" dirty="0">
                <a:solidFill>
                  <a:srgbClr val="FF0000"/>
                </a:solidFill>
              </a:rPr>
              <a:t>年</a:t>
            </a:r>
            <a:r>
              <a:rPr lang="en-US" altLang="ja-JP" sz="1000" b="1" dirty="0">
                <a:solidFill>
                  <a:srgbClr val="FF0000"/>
                </a:solidFill>
              </a:rPr>
              <a:t>5</a:t>
            </a:r>
            <a:r>
              <a:rPr kumimoji="1" lang="ja-JP" altLang="en-US" sz="1000" b="1" dirty="0">
                <a:solidFill>
                  <a:srgbClr val="FF0000"/>
                </a:solidFill>
              </a:rPr>
              <a:t>月～</a:t>
            </a:r>
            <a:r>
              <a:rPr kumimoji="1" lang="en-US" altLang="ja-JP" sz="1000" b="1" dirty="0">
                <a:solidFill>
                  <a:srgbClr val="FF0000"/>
                </a:solidFill>
              </a:rPr>
              <a:t>02</a:t>
            </a:r>
            <a:r>
              <a:rPr kumimoji="1" lang="ja-JP" altLang="en-US" sz="1000" b="1" dirty="0">
                <a:solidFill>
                  <a:srgbClr val="FF0000"/>
                </a:solidFill>
              </a:rPr>
              <a:t>年</a:t>
            </a:r>
            <a:r>
              <a:rPr kumimoji="1" lang="en-US" altLang="ja-JP" sz="1000" b="1" dirty="0">
                <a:solidFill>
                  <a:srgbClr val="FF0000"/>
                </a:solidFill>
              </a:rPr>
              <a:t>8</a:t>
            </a:r>
            <a:r>
              <a:rPr kumimoji="1" lang="ja-JP" altLang="en-US" sz="1000" b="1" dirty="0">
                <a:solidFill>
                  <a:srgbClr val="FF0000"/>
                </a:solidFill>
              </a:rPr>
              <a:t>月</a:t>
            </a:r>
          </a:p>
        </p:txBody>
      </p:sp>
      <p:cxnSp>
        <p:nvCxnSpPr>
          <p:cNvPr id="79" name="直線コネクタ 78"/>
          <p:cNvCxnSpPr/>
          <p:nvPr/>
        </p:nvCxnSpPr>
        <p:spPr>
          <a:xfrm>
            <a:off x="5305738" y="3323804"/>
            <a:ext cx="0" cy="205481"/>
          </a:xfrm>
          <a:prstGeom prst="line">
            <a:avLst/>
          </a:prstGeom>
          <a:ln w="28575"/>
        </p:spPr>
        <p:style>
          <a:lnRef idx="1">
            <a:schemeClr val="dk1"/>
          </a:lnRef>
          <a:fillRef idx="0">
            <a:schemeClr val="dk1"/>
          </a:fillRef>
          <a:effectRef idx="0">
            <a:schemeClr val="dk1"/>
          </a:effectRef>
          <a:fontRef idx="minor">
            <a:schemeClr val="tx1"/>
          </a:fontRef>
        </p:style>
      </p:cxnSp>
      <p:sp>
        <p:nvSpPr>
          <p:cNvPr id="80" name="テキスト ボックス 79"/>
          <p:cNvSpPr txBox="1"/>
          <p:nvPr/>
        </p:nvSpPr>
        <p:spPr>
          <a:xfrm>
            <a:off x="5018667" y="3502847"/>
            <a:ext cx="693906" cy="215444"/>
          </a:xfrm>
          <a:prstGeom prst="rect">
            <a:avLst/>
          </a:prstGeom>
          <a:noFill/>
        </p:spPr>
        <p:txBody>
          <a:bodyPr wrap="square" rtlCol="0">
            <a:spAutoFit/>
          </a:bodyPr>
          <a:lstStyle/>
          <a:p>
            <a:r>
              <a:rPr lang="en-US" altLang="ja-JP" sz="800" dirty="0"/>
              <a:t>02/</a:t>
            </a:r>
            <a:r>
              <a:rPr lang="ja-JP" altLang="en-US" sz="800" dirty="0"/>
              <a:t>９</a:t>
            </a:r>
            <a:r>
              <a:rPr kumimoji="1" lang="en-US" altLang="ja-JP" sz="800" dirty="0"/>
              <a:t>/</a:t>
            </a:r>
            <a:r>
              <a:rPr lang="en-US" altLang="ja-JP" sz="800" dirty="0"/>
              <a:t>1</a:t>
            </a:r>
            <a:endParaRPr kumimoji="1" lang="ja-JP" altLang="en-US" sz="800" dirty="0"/>
          </a:p>
        </p:txBody>
      </p:sp>
      <p:cxnSp>
        <p:nvCxnSpPr>
          <p:cNvPr id="82" name="直線コネクタ 81"/>
          <p:cNvCxnSpPr/>
          <p:nvPr/>
        </p:nvCxnSpPr>
        <p:spPr>
          <a:xfrm>
            <a:off x="5820529" y="3332930"/>
            <a:ext cx="0" cy="205481"/>
          </a:xfrm>
          <a:prstGeom prst="line">
            <a:avLst/>
          </a:prstGeom>
          <a:ln w="28575"/>
        </p:spPr>
        <p:style>
          <a:lnRef idx="1">
            <a:schemeClr val="dk1"/>
          </a:lnRef>
          <a:fillRef idx="0">
            <a:schemeClr val="dk1"/>
          </a:fillRef>
          <a:effectRef idx="0">
            <a:schemeClr val="dk1"/>
          </a:effectRef>
          <a:fontRef idx="minor">
            <a:schemeClr val="tx1"/>
          </a:fontRef>
        </p:style>
      </p:cxnSp>
      <p:sp>
        <p:nvSpPr>
          <p:cNvPr id="83" name="テキスト ボックス 82"/>
          <p:cNvSpPr txBox="1"/>
          <p:nvPr/>
        </p:nvSpPr>
        <p:spPr>
          <a:xfrm>
            <a:off x="5539941" y="3502847"/>
            <a:ext cx="693906" cy="215444"/>
          </a:xfrm>
          <a:prstGeom prst="rect">
            <a:avLst/>
          </a:prstGeom>
          <a:noFill/>
        </p:spPr>
        <p:txBody>
          <a:bodyPr wrap="square" rtlCol="0">
            <a:spAutoFit/>
          </a:bodyPr>
          <a:lstStyle/>
          <a:p>
            <a:r>
              <a:rPr lang="en-US" altLang="ja-JP" sz="800" dirty="0"/>
              <a:t>02/</a:t>
            </a:r>
            <a:r>
              <a:rPr lang="ja-JP" altLang="en-US" sz="800" dirty="0"/>
              <a:t>９</a:t>
            </a:r>
            <a:r>
              <a:rPr lang="en-US" altLang="ja-JP" sz="800" dirty="0"/>
              <a:t>/2</a:t>
            </a:r>
            <a:endParaRPr kumimoji="1" lang="ja-JP" altLang="en-US" sz="800" dirty="0"/>
          </a:p>
        </p:txBody>
      </p:sp>
      <p:sp>
        <p:nvSpPr>
          <p:cNvPr id="84" name="テキスト ボックス 83"/>
          <p:cNvSpPr txBox="1"/>
          <p:nvPr/>
        </p:nvSpPr>
        <p:spPr>
          <a:xfrm>
            <a:off x="4971624" y="3025310"/>
            <a:ext cx="614787" cy="338554"/>
          </a:xfrm>
          <a:prstGeom prst="rect">
            <a:avLst/>
          </a:prstGeom>
          <a:noFill/>
        </p:spPr>
        <p:txBody>
          <a:bodyPr wrap="square" rtlCol="0">
            <a:spAutoFit/>
          </a:bodyPr>
          <a:lstStyle/>
          <a:p>
            <a:r>
              <a:rPr lang="ja-JP" altLang="en-US" sz="800" dirty="0"/>
              <a:t>育児休業</a:t>
            </a:r>
            <a:endParaRPr lang="en-US" altLang="ja-JP" sz="800" dirty="0"/>
          </a:p>
          <a:p>
            <a:r>
              <a:rPr lang="ja-JP" altLang="en-US" sz="800" dirty="0"/>
              <a:t>終了日</a:t>
            </a:r>
            <a:endParaRPr lang="en-US" altLang="ja-JP" sz="800" dirty="0"/>
          </a:p>
        </p:txBody>
      </p:sp>
      <p:sp>
        <p:nvSpPr>
          <p:cNvPr id="85" name="テキスト ボックス 84"/>
          <p:cNvSpPr txBox="1"/>
          <p:nvPr/>
        </p:nvSpPr>
        <p:spPr>
          <a:xfrm>
            <a:off x="5385767" y="3009991"/>
            <a:ext cx="815783" cy="338554"/>
          </a:xfrm>
          <a:prstGeom prst="rect">
            <a:avLst/>
          </a:prstGeom>
          <a:noFill/>
        </p:spPr>
        <p:txBody>
          <a:bodyPr wrap="square" rtlCol="0">
            <a:spAutoFit/>
          </a:bodyPr>
          <a:lstStyle/>
          <a:p>
            <a:r>
              <a:rPr lang="ja-JP" altLang="en-US" sz="800" dirty="0"/>
              <a:t>育児休業</a:t>
            </a:r>
            <a:endParaRPr lang="en-US" altLang="ja-JP" sz="800" dirty="0"/>
          </a:p>
          <a:p>
            <a:r>
              <a:rPr lang="ja-JP" altLang="en-US" sz="800" dirty="0"/>
              <a:t>最終日の翌日</a:t>
            </a:r>
            <a:endParaRPr lang="en-US" altLang="ja-JP" sz="800" dirty="0"/>
          </a:p>
        </p:txBody>
      </p:sp>
      <p:sp>
        <p:nvSpPr>
          <p:cNvPr id="7" name="左中かっこ 6"/>
          <p:cNvSpPr/>
          <p:nvPr/>
        </p:nvSpPr>
        <p:spPr>
          <a:xfrm rot="16200000">
            <a:off x="1853461" y="2401161"/>
            <a:ext cx="273983" cy="2807672"/>
          </a:xfrm>
          <a:prstGeom prst="leftBrace">
            <a:avLst>
              <a:gd name="adj1" fmla="val 8333"/>
              <a:gd name="adj2" fmla="val 5028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6" name="左中かっこ 85"/>
          <p:cNvSpPr/>
          <p:nvPr/>
        </p:nvSpPr>
        <p:spPr>
          <a:xfrm rot="16200000">
            <a:off x="4515911" y="2627271"/>
            <a:ext cx="234155" cy="2375085"/>
          </a:xfrm>
          <a:prstGeom prst="leftBrace">
            <a:avLst>
              <a:gd name="adj1" fmla="val 8333"/>
              <a:gd name="adj2" fmla="val 5028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1" name="テキスト ボックス 20"/>
          <p:cNvSpPr txBox="1"/>
          <p:nvPr/>
        </p:nvSpPr>
        <p:spPr>
          <a:xfrm>
            <a:off x="1160367" y="3954946"/>
            <a:ext cx="2965165" cy="246221"/>
          </a:xfrm>
          <a:prstGeom prst="rect">
            <a:avLst/>
          </a:prstGeom>
          <a:noFill/>
        </p:spPr>
        <p:txBody>
          <a:bodyPr wrap="square" rtlCol="0">
            <a:spAutoFit/>
          </a:bodyPr>
          <a:lstStyle/>
          <a:p>
            <a:r>
              <a:rPr kumimoji="1" lang="ja-JP" altLang="en-US" sz="1000" b="1" dirty="0">
                <a:solidFill>
                  <a:srgbClr val="FF0000"/>
                </a:solidFill>
              </a:rPr>
              <a:t>産前産後休業期間中の免除</a:t>
            </a:r>
          </a:p>
        </p:txBody>
      </p:sp>
      <p:sp>
        <p:nvSpPr>
          <p:cNvPr id="97" name="テキスト ボックス 96"/>
          <p:cNvSpPr txBox="1"/>
          <p:nvPr/>
        </p:nvSpPr>
        <p:spPr>
          <a:xfrm>
            <a:off x="3935292" y="3955122"/>
            <a:ext cx="1999531" cy="246221"/>
          </a:xfrm>
          <a:prstGeom prst="rect">
            <a:avLst/>
          </a:prstGeom>
          <a:noFill/>
        </p:spPr>
        <p:txBody>
          <a:bodyPr wrap="square" rtlCol="0">
            <a:spAutoFit/>
          </a:bodyPr>
          <a:lstStyle/>
          <a:p>
            <a:r>
              <a:rPr lang="ja-JP" altLang="en-US" sz="1000" b="1" dirty="0">
                <a:solidFill>
                  <a:srgbClr val="FF0000"/>
                </a:solidFill>
              </a:rPr>
              <a:t>育児</a:t>
            </a:r>
            <a:r>
              <a:rPr kumimoji="1" lang="ja-JP" altLang="en-US" sz="1000" b="1" dirty="0">
                <a:solidFill>
                  <a:srgbClr val="FF0000"/>
                </a:solidFill>
              </a:rPr>
              <a:t>休業期間中の免除</a:t>
            </a:r>
          </a:p>
        </p:txBody>
      </p:sp>
      <p:sp>
        <p:nvSpPr>
          <p:cNvPr id="117" name="正方形/長方形 116"/>
          <p:cNvSpPr/>
          <p:nvPr/>
        </p:nvSpPr>
        <p:spPr>
          <a:xfrm>
            <a:off x="401050" y="628458"/>
            <a:ext cx="206200" cy="18125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1">
                <a:solidFill>
                  <a:schemeClr val="bg1"/>
                </a:solidFill>
              </a:rPr>
              <a:t>1</a:t>
            </a:r>
            <a:endParaRPr kumimoji="1" lang="ja-JP" altLang="en-US" sz="1200" b="1">
              <a:solidFill>
                <a:schemeClr val="bg1"/>
              </a:solidFill>
            </a:endParaRPr>
          </a:p>
        </p:txBody>
      </p:sp>
      <p:sp>
        <p:nvSpPr>
          <p:cNvPr id="120" name="テキスト ボックス 119"/>
          <p:cNvSpPr txBox="1"/>
          <p:nvPr/>
        </p:nvSpPr>
        <p:spPr>
          <a:xfrm>
            <a:off x="371299" y="4409564"/>
            <a:ext cx="5726448" cy="1792697"/>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4176988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テキスト ボックス 128"/>
          <p:cNvSpPr txBox="1"/>
          <p:nvPr/>
        </p:nvSpPr>
        <p:spPr>
          <a:xfrm>
            <a:off x="379063" y="4399250"/>
            <a:ext cx="5734212" cy="1938992"/>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endParaRPr lang="en-US" altLang="ja-JP" sz="1000" dirty="0"/>
          </a:p>
          <a:p>
            <a:endParaRPr lang="en-US" altLang="ja-JP" sz="1000" b="1" dirty="0"/>
          </a:p>
          <a:p>
            <a:r>
              <a:rPr lang="ja-JP" altLang="en-US" sz="1000" b="1" dirty="0"/>
              <a:t>    幼児教育・保育の無償化</a:t>
            </a:r>
            <a:endParaRPr lang="en-US" altLang="ja-JP" sz="1000" b="1" dirty="0"/>
          </a:p>
          <a:p>
            <a:r>
              <a:rPr lang="ja-JP" altLang="en-US" sz="1000" dirty="0"/>
              <a:t>　</a:t>
            </a:r>
            <a:r>
              <a:rPr lang="en-US" altLang="ja-JP" sz="1000" dirty="0"/>
              <a:t>3</a:t>
            </a:r>
            <a:r>
              <a:rPr lang="ja-JP" altLang="en-US" sz="1000" dirty="0"/>
              <a:t>歳から</a:t>
            </a:r>
            <a:r>
              <a:rPr lang="en-US" altLang="ja-JP" sz="1000" dirty="0"/>
              <a:t>5</a:t>
            </a:r>
            <a:r>
              <a:rPr lang="ja-JP" altLang="en-US" sz="1000" dirty="0"/>
              <a:t>歳までのすべての子どもと、第３子以降のすべての子ども、住民税非課税世帯の</a:t>
            </a:r>
            <a:r>
              <a:rPr lang="en-US" altLang="ja-JP" sz="1000" dirty="0"/>
              <a:t>0</a:t>
            </a:r>
            <a:r>
              <a:rPr lang="ja-JP" altLang="en-US" sz="1000" dirty="0"/>
              <a:t>歳から</a:t>
            </a:r>
            <a:r>
              <a:rPr lang="en-US" altLang="ja-JP" sz="1000" dirty="0"/>
              <a:t>2</a:t>
            </a:r>
            <a:r>
              <a:rPr lang="ja-JP" altLang="en-US" sz="1000" dirty="0"/>
              <a:t>歳までの子どもを対象に、幼稚園、保育所、認定こども園などの利用料を無料にする制度</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19" name="テキスト ボックス 18"/>
          <p:cNvSpPr txBox="1"/>
          <p:nvPr/>
        </p:nvSpPr>
        <p:spPr>
          <a:xfrm>
            <a:off x="374672" y="198558"/>
            <a:ext cx="5735230" cy="1384995"/>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r>
              <a:rPr lang="ja-JP" altLang="en-US" sz="1400" b="1" dirty="0"/>
              <a:t>免除されるお金</a:t>
            </a:r>
            <a:endParaRPr lang="en-US" altLang="ja-JP" sz="1400" b="1" dirty="0"/>
          </a:p>
          <a:p>
            <a:endParaRPr lang="en-US" altLang="ja-JP" sz="1000" b="1" dirty="0"/>
          </a:p>
          <a:p>
            <a:r>
              <a:rPr lang="ja-JP" altLang="en-US" sz="1000" b="1" dirty="0"/>
              <a:t>    子ども医療費助成</a:t>
            </a:r>
            <a:endParaRPr lang="en-US" altLang="ja-JP" sz="1000" b="1" dirty="0"/>
          </a:p>
          <a:p>
            <a:pPr algn="just">
              <a:spcAft>
                <a:spcPts val="0"/>
              </a:spcAft>
            </a:pPr>
            <a:r>
              <a:rPr lang="ja-JP" altLang="en-US" sz="1000" b="1" dirty="0"/>
              <a:t>　</a:t>
            </a:r>
            <a:endParaRPr lang="ja-JP" altLang="ja-JP" sz="1000"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000" dirty="0"/>
              <a:t>　子どもが病院や薬局で保険診療を受けた際の医療費の自己負担分を、自治体が助成する制度。香川県では、お住まいの市町に申請すれば、どこに住んでいても高校卒業まで医療費が無料。</a:t>
            </a:r>
            <a:endParaRPr lang="en-US" altLang="ja-JP" sz="1000" dirty="0"/>
          </a:p>
          <a:p>
            <a:r>
              <a:rPr lang="ja-JP" altLang="en-US" sz="1000" dirty="0"/>
              <a:t>　</a:t>
            </a:r>
            <a:endParaRPr lang="en-US" altLang="ja-JP" sz="1000" dirty="0"/>
          </a:p>
          <a:p>
            <a:endParaRPr lang="en-US" altLang="ja-JP" sz="1000" dirty="0"/>
          </a:p>
        </p:txBody>
      </p:sp>
      <p:sp>
        <p:nvSpPr>
          <p:cNvPr id="130" name="フローチャート: 代替処理 129"/>
          <p:cNvSpPr/>
          <p:nvPr/>
        </p:nvSpPr>
        <p:spPr>
          <a:xfrm>
            <a:off x="459595" y="5298639"/>
            <a:ext cx="3049060" cy="806169"/>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sp>
        <p:nvSpPr>
          <p:cNvPr id="134" name="フローチャート: 代替処理 133"/>
          <p:cNvSpPr/>
          <p:nvPr/>
        </p:nvSpPr>
        <p:spPr>
          <a:xfrm>
            <a:off x="3588353" y="5321175"/>
            <a:ext cx="2337872" cy="757494"/>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sp>
        <p:nvSpPr>
          <p:cNvPr id="145" name="ホームベース 144"/>
          <p:cNvSpPr/>
          <p:nvPr/>
        </p:nvSpPr>
        <p:spPr>
          <a:xfrm>
            <a:off x="4220375" y="4488126"/>
            <a:ext cx="551730" cy="352896"/>
          </a:xfrm>
          <a:prstGeom prst="homePlate">
            <a:avLst/>
          </a:prstGeom>
          <a:solidFill>
            <a:srgbClr val="FFB9B9"/>
          </a:solidFill>
          <a:ln>
            <a:solidFill>
              <a:srgbClr val="FFB9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ホームベース 109"/>
          <p:cNvSpPr/>
          <p:nvPr/>
        </p:nvSpPr>
        <p:spPr>
          <a:xfrm>
            <a:off x="5540276" y="307805"/>
            <a:ext cx="457989" cy="318203"/>
          </a:xfrm>
          <a:prstGeom prst="homePlate">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ホームベース 107"/>
          <p:cNvSpPr/>
          <p:nvPr/>
        </p:nvSpPr>
        <p:spPr>
          <a:xfrm>
            <a:off x="5216130" y="307806"/>
            <a:ext cx="473301" cy="322628"/>
          </a:xfrm>
          <a:prstGeom prst="homePlate">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ホームベース 105"/>
          <p:cNvSpPr/>
          <p:nvPr/>
        </p:nvSpPr>
        <p:spPr>
          <a:xfrm>
            <a:off x="5018667" y="300995"/>
            <a:ext cx="373986" cy="329978"/>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ホームベース 103"/>
          <p:cNvSpPr/>
          <p:nvPr/>
        </p:nvSpPr>
        <p:spPr>
          <a:xfrm>
            <a:off x="4720575" y="307131"/>
            <a:ext cx="449275" cy="323841"/>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ホームベース 101"/>
          <p:cNvSpPr/>
          <p:nvPr/>
        </p:nvSpPr>
        <p:spPr>
          <a:xfrm>
            <a:off x="4318295" y="308345"/>
            <a:ext cx="596185" cy="32262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ホームベース 99"/>
          <p:cNvSpPr/>
          <p:nvPr/>
        </p:nvSpPr>
        <p:spPr>
          <a:xfrm>
            <a:off x="3973834" y="307132"/>
            <a:ext cx="549620" cy="323841"/>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ホームベース 97"/>
          <p:cNvSpPr/>
          <p:nvPr/>
        </p:nvSpPr>
        <p:spPr>
          <a:xfrm>
            <a:off x="3697709" y="307132"/>
            <a:ext cx="485325" cy="323841"/>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ホームベース 92"/>
          <p:cNvSpPr/>
          <p:nvPr/>
        </p:nvSpPr>
        <p:spPr>
          <a:xfrm>
            <a:off x="3325511" y="307806"/>
            <a:ext cx="536041" cy="323167"/>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ホームベース 91"/>
          <p:cNvSpPr/>
          <p:nvPr/>
        </p:nvSpPr>
        <p:spPr>
          <a:xfrm flipV="1">
            <a:off x="2998869" y="307133"/>
            <a:ext cx="486839" cy="323840"/>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2100970" y="8657167"/>
            <a:ext cx="1543050" cy="486833"/>
          </a:xfrm>
        </p:spPr>
        <p:txBody>
          <a:bodyPr/>
          <a:lstStyle/>
          <a:p>
            <a:fld id="{BD6F1CBD-B437-47E4-8EA4-6A9B6D02C591}" type="slidenum">
              <a:rPr kumimoji="1" lang="ja-JP" altLang="en-US" sz="1200" smtClean="0">
                <a:solidFill>
                  <a:schemeClr val="tx1"/>
                </a:solidFill>
              </a:rPr>
              <a:t>11</a:t>
            </a:fld>
            <a:endParaRPr kumimoji="1" lang="ja-JP" altLang="en-US" sz="1200">
              <a:solidFill>
                <a:schemeClr val="tx1"/>
              </a:solidFill>
            </a:endParaRPr>
          </a:p>
        </p:txBody>
      </p:sp>
      <p:sp>
        <p:nvSpPr>
          <p:cNvPr id="16" name="テキスト ボックス 15"/>
          <p:cNvSpPr txBox="1"/>
          <p:nvPr/>
        </p:nvSpPr>
        <p:spPr>
          <a:xfrm>
            <a:off x="6675785" y="2839139"/>
            <a:ext cx="2356384" cy="246221"/>
          </a:xfrm>
          <a:prstGeom prst="rect">
            <a:avLst/>
          </a:prstGeom>
          <a:noFill/>
        </p:spPr>
        <p:txBody>
          <a:bodyPr wrap="square" rtlCol="0">
            <a:spAutoFit/>
          </a:bodyPr>
          <a:lstStyle/>
          <a:p>
            <a:r>
              <a:rPr lang="ja-JP" altLang="en-US" sz="1000" dirty="0"/>
              <a:t>　</a:t>
            </a:r>
            <a:endParaRPr lang="en-US" altLang="ja-JP" sz="1000" dirty="0"/>
          </a:p>
        </p:txBody>
      </p:sp>
      <p:pic>
        <p:nvPicPr>
          <p:cNvPr id="48" name="図 47"/>
          <p:cNvPicPr>
            <a:picLocks noChangeAspect="1"/>
          </p:cNvPicPr>
          <p:nvPr/>
        </p:nvPicPr>
        <p:blipFill>
          <a:blip r:embed="rId2"/>
          <a:stretch>
            <a:fillRect/>
          </a:stretch>
        </p:blipFill>
        <p:spPr>
          <a:xfrm>
            <a:off x="5926225" y="8890028"/>
            <a:ext cx="920576" cy="323116"/>
          </a:xfrm>
          <a:prstGeom prst="rect">
            <a:avLst/>
          </a:prstGeom>
        </p:spPr>
      </p:pic>
      <p:sp>
        <p:nvSpPr>
          <p:cNvPr id="95" name="テキスト ボックス 94"/>
          <p:cNvSpPr txBox="1"/>
          <p:nvPr/>
        </p:nvSpPr>
        <p:spPr>
          <a:xfrm>
            <a:off x="2957917" y="381605"/>
            <a:ext cx="492621"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96" name="テキスト ボックス 95"/>
          <p:cNvSpPr txBox="1"/>
          <p:nvPr/>
        </p:nvSpPr>
        <p:spPr>
          <a:xfrm>
            <a:off x="3357598" y="316046"/>
            <a:ext cx="556047"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 産後</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８週間</a:t>
            </a:r>
          </a:p>
        </p:txBody>
      </p:sp>
      <p:sp>
        <p:nvSpPr>
          <p:cNvPr id="99" name="テキスト ボックス 98"/>
          <p:cNvSpPr txBox="1"/>
          <p:nvPr/>
        </p:nvSpPr>
        <p:spPr>
          <a:xfrm>
            <a:off x="3797585" y="378345"/>
            <a:ext cx="411482"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p>
        </p:txBody>
      </p:sp>
      <p:pic>
        <p:nvPicPr>
          <p:cNvPr id="47" name="図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7484" y="242785"/>
            <a:ext cx="274462" cy="299650"/>
          </a:xfrm>
          <a:prstGeom prst="rect">
            <a:avLst/>
          </a:prstGeom>
        </p:spPr>
      </p:pic>
      <p:sp>
        <p:nvSpPr>
          <p:cNvPr id="101" name="テキスト ボックス 100"/>
          <p:cNvSpPr txBox="1"/>
          <p:nvPr/>
        </p:nvSpPr>
        <p:spPr>
          <a:xfrm>
            <a:off x="4089482" y="312344"/>
            <a:ext cx="454897" cy="33855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a:p>
            <a:r>
              <a:rPr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カ月</a:t>
            </a:r>
          </a:p>
        </p:txBody>
      </p:sp>
      <p:sp>
        <p:nvSpPr>
          <p:cNvPr id="103" name="テキスト ボックス 102"/>
          <p:cNvSpPr txBox="1"/>
          <p:nvPr/>
        </p:nvSpPr>
        <p:spPr>
          <a:xfrm>
            <a:off x="4429213" y="300995"/>
            <a:ext cx="503859" cy="33855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６カ月</a:t>
            </a:r>
          </a:p>
        </p:txBody>
      </p:sp>
      <p:sp>
        <p:nvSpPr>
          <p:cNvPr id="105" name="テキスト ボックス 104"/>
          <p:cNvSpPr txBox="1"/>
          <p:nvPr/>
        </p:nvSpPr>
        <p:spPr>
          <a:xfrm>
            <a:off x="4821788" y="374670"/>
            <a:ext cx="393758" cy="21544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２</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p:txBody>
      </p:sp>
      <p:sp>
        <p:nvSpPr>
          <p:cNvPr id="107" name="テキスト ボックス 106"/>
          <p:cNvSpPr txBox="1"/>
          <p:nvPr/>
        </p:nvSpPr>
        <p:spPr>
          <a:xfrm>
            <a:off x="5055573" y="378345"/>
            <a:ext cx="520902" cy="21544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３</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p:txBody>
      </p:sp>
      <p:sp>
        <p:nvSpPr>
          <p:cNvPr id="109" name="テキスト ボックス 108"/>
          <p:cNvSpPr txBox="1"/>
          <p:nvPr/>
        </p:nvSpPr>
        <p:spPr>
          <a:xfrm>
            <a:off x="5306410" y="343893"/>
            <a:ext cx="520902" cy="276999"/>
          </a:xfrm>
          <a:prstGeom prst="rect">
            <a:avLst/>
          </a:prstGeom>
          <a:noFill/>
        </p:spPr>
        <p:txBody>
          <a:bodyPr wrap="square" rtlCol="0">
            <a:spAutoFit/>
          </a:bodyPr>
          <a:lstStyle/>
          <a:p>
            <a:r>
              <a:rPr lang="ja-JP" altLang="en-US" sz="600" b="1" dirty="0">
                <a:latin typeface="メイリオ" panose="020B0604030504040204" pitchFamily="50" charset="-128"/>
                <a:ea typeface="メイリオ" panose="020B0604030504040204" pitchFamily="50" charset="-128"/>
              </a:rPr>
              <a:t>小学校</a:t>
            </a:r>
            <a:endParaRPr lang="en-US" altLang="ja-JP" sz="600" b="1" dirty="0">
              <a:latin typeface="メイリオ" panose="020B0604030504040204" pitchFamily="50" charset="-128"/>
              <a:ea typeface="メイリオ" panose="020B0604030504040204" pitchFamily="50" charset="-128"/>
            </a:endParaRPr>
          </a:p>
          <a:p>
            <a:r>
              <a:rPr lang="ja-JP" altLang="en-US" sz="600" b="1" dirty="0">
                <a:latin typeface="メイリオ" panose="020B0604030504040204" pitchFamily="50" charset="-128"/>
                <a:ea typeface="メイリオ" panose="020B0604030504040204" pitchFamily="50" charset="-128"/>
              </a:rPr>
              <a:t>入学</a:t>
            </a:r>
            <a:endParaRPr kumimoji="1" lang="en-US" altLang="ja-JP" sz="600" b="1" dirty="0">
              <a:latin typeface="メイリオ" panose="020B0604030504040204" pitchFamily="50" charset="-128"/>
              <a:ea typeface="メイリオ" panose="020B0604030504040204" pitchFamily="50" charset="-128"/>
            </a:endParaRPr>
          </a:p>
        </p:txBody>
      </p:sp>
      <p:sp>
        <p:nvSpPr>
          <p:cNvPr id="111" name="テキスト ボックス 110"/>
          <p:cNvSpPr txBox="1"/>
          <p:nvPr/>
        </p:nvSpPr>
        <p:spPr>
          <a:xfrm>
            <a:off x="5597186" y="331652"/>
            <a:ext cx="467171" cy="276999"/>
          </a:xfrm>
          <a:prstGeom prst="rect">
            <a:avLst/>
          </a:prstGeom>
          <a:noFill/>
        </p:spPr>
        <p:txBody>
          <a:bodyPr wrap="square" rtlCol="0">
            <a:spAutoFit/>
          </a:bodyPr>
          <a:lstStyle/>
          <a:p>
            <a:r>
              <a:rPr lang="ja-JP" altLang="en-US" sz="400" b="1" dirty="0">
                <a:latin typeface="メイリオ" panose="020B0604030504040204" pitchFamily="50" charset="-128"/>
                <a:ea typeface="メイリオ" panose="020B0604030504040204" pitchFamily="50" charset="-128"/>
              </a:rPr>
              <a:t> 小学校</a:t>
            </a:r>
            <a:endParaRPr lang="en-US" altLang="ja-JP" sz="400" b="1" dirty="0">
              <a:latin typeface="メイリオ" panose="020B0604030504040204" pitchFamily="50" charset="-128"/>
              <a:ea typeface="メイリオ" panose="020B0604030504040204" pitchFamily="50" charset="-128"/>
            </a:endParaRPr>
          </a:p>
          <a:p>
            <a:r>
              <a:rPr lang="en-US" altLang="ja-JP" sz="400" b="1" dirty="0">
                <a:latin typeface="メイリオ" panose="020B0604030504040204" pitchFamily="50" charset="-128"/>
                <a:ea typeface="メイリオ" panose="020B0604030504040204" pitchFamily="50" charset="-128"/>
              </a:rPr>
              <a:t> 3</a:t>
            </a:r>
            <a:r>
              <a:rPr lang="ja-JP" altLang="en-US" sz="400" b="1" dirty="0">
                <a:latin typeface="メイリオ" panose="020B0604030504040204" pitchFamily="50" charset="-128"/>
                <a:ea typeface="メイリオ" panose="020B0604030504040204" pitchFamily="50" charset="-128"/>
              </a:rPr>
              <a:t>学年</a:t>
            </a:r>
            <a:endParaRPr lang="en-US" altLang="ja-JP" sz="400" b="1" dirty="0">
              <a:latin typeface="メイリオ" panose="020B0604030504040204" pitchFamily="50" charset="-128"/>
              <a:ea typeface="メイリオ" panose="020B0604030504040204" pitchFamily="50" charset="-128"/>
            </a:endParaRPr>
          </a:p>
          <a:p>
            <a:r>
              <a:rPr lang="ja-JP" altLang="en-US" sz="400" b="1" dirty="0">
                <a:latin typeface="メイリオ" panose="020B0604030504040204" pitchFamily="50" charset="-128"/>
                <a:ea typeface="メイリオ" panose="020B0604030504040204" pitchFamily="50" charset="-128"/>
              </a:rPr>
              <a:t>～高校卒業</a:t>
            </a:r>
            <a:endParaRPr kumimoji="1" lang="en-US" altLang="ja-JP" sz="400" b="1" dirty="0">
              <a:latin typeface="メイリオ" panose="020B0604030504040204" pitchFamily="50" charset="-128"/>
              <a:ea typeface="メイリオ" panose="020B0604030504040204" pitchFamily="50" charset="-128"/>
            </a:endParaRPr>
          </a:p>
        </p:txBody>
      </p:sp>
      <p:pic>
        <p:nvPicPr>
          <p:cNvPr id="112" name="図 1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3625" y="249351"/>
            <a:ext cx="303859" cy="293084"/>
          </a:xfrm>
          <a:prstGeom prst="rect">
            <a:avLst/>
          </a:prstGeom>
        </p:spPr>
      </p:pic>
      <p:pic>
        <p:nvPicPr>
          <p:cNvPr id="131" name="図 1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9122" y="5317150"/>
            <a:ext cx="304906" cy="312735"/>
          </a:xfrm>
          <a:prstGeom prst="rect">
            <a:avLst/>
          </a:prstGeom>
        </p:spPr>
      </p:pic>
      <p:sp>
        <p:nvSpPr>
          <p:cNvPr id="132" name="テキスト ボックス 131"/>
          <p:cNvSpPr txBox="1"/>
          <p:nvPr/>
        </p:nvSpPr>
        <p:spPr>
          <a:xfrm>
            <a:off x="756636" y="5323828"/>
            <a:ext cx="1530604" cy="400110"/>
          </a:xfrm>
          <a:prstGeom prst="rect">
            <a:avLst/>
          </a:prstGeom>
          <a:noFill/>
        </p:spPr>
        <p:txBody>
          <a:bodyPr wrap="square" rtlCol="0">
            <a:spAutoFit/>
          </a:bodyPr>
          <a:lstStyle/>
          <a:p>
            <a:r>
              <a:rPr lang="ja-JP" altLang="en-US" sz="1000" dirty="0"/>
              <a:t>対象年齢</a:t>
            </a:r>
            <a:endParaRPr lang="en-US" altLang="ja-JP" sz="1000" dirty="0"/>
          </a:p>
          <a:p>
            <a:endParaRPr lang="en-US" altLang="ja-JP" sz="1000" dirty="0"/>
          </a:p>
        </p:txBody>
      </p:sp>
      <p:sp>
        <p:nvSpPr>
          <p:cNvPr id="133" name="テキスト ボックス 132"/>
          <p:cNvSpPr txBox="1"/>
          <p:nvPr/>
        </p:nvSpPr>
        <p:spPr>
          <a:xfrm>
            <a:off x="664731" y="5555843"/>
            <a:ext cx="2851844" cy="707886"/>
          </a:xfrm>
          <a:prstGeom prst="rect">
            <a:avLst/>
          </a:prstGeom>
          <a:noFill/>
        </p:spPr>
        <p:txBody>
          <a:bodyPr wrap="square" rtlCol="0">
            <a:spAutoFit/>
          </a:bodyPr>
          <a:lstStyle/>
          <a:p>
            <a:r>
              <a:rPr lang="ja-JP" altLang="en-US" sz="1000" dirty="0"/>
              <a:t>３歳から５歳までのすべて</a:t>
            </a:r>
            <a:r>
              <a:rPr lang="ja-JP" altLang="en-US" sz="1000"/>
              <a:t>の子ども</a:t>
            </a:r>
            <a:endParaRPr lang="en-US" altLang="ja-JP" sz="1000"/>
          </a:p>
          <a:p>
            <a:r>
              <a:rPr lang="ja-JP" altLang="en-US" sz="1000"/>
              <a:t>第３子以降のすべての子ども</a:t>
            </a:r>
            <a:endParaRPr lang="en-US" altLang="ja-JP" sz="1000" dirty="0"/>
          </a:p>
          <a:p>
            <a:r>
              <a:rPr lang="ja-JP" altLang="en-US" sz="1000" dirty="0"/>
              <a:t>住民税非課税世帯の０歳から２歳までの子ども</a:t>
            </a:r>
            <a:endParaRPr lang="en-US" altLang="ja-JP" sz="1000" dirty="0"/>
          </a:p>
          <a:p>
            <a:endParaRPr lang="en-US" altLang="ja-JP" sz="1000" dirty="0"/>
          </a:p>
        </p:txBody>
      </p:sp>
      <p:sp>
        <p:nvSpPr>
          <p:cNvPr id="135" name="テキスト ボックス 134"/>
          <p:cNvSpPr txBox="1"/>
          <p:nvPr/>
        </p:nvSpPr>
        <p:spPr>
          <a:xfrm>
            <a:off x="3648015" y="5368746"/>
            <a:ext cx="1773644" cy="400110"/>
          </a:xfrm>
          <a:prstGeom prst="rect">
            <a:avLst/>
          </a:prstGeom>
          <a:noFill/>
        </p:spPr>
        <p:txBody>
          <a:bodyPr wrap="square" rtlCol="0">
            <a:spAutoFit/>
          </a:bodyPr>
          <a:lstStyle/>
          <a:p>
            <a:r>
              <a:rPr lang="ja-JP" altLang="en-US" sz="1000" dirty="0"/>
              <a:t>　支給対象期間</a:t>
            </a:r>
            <a:endParaRPr lang="en-US" altLang="ja-JP" sz="1000" dirty="0"/>
          </a:p>
          <a:p>
            <a:endParaRPr lang="en-US" altLang="ja-JP" sz="1000" dirty="0"/>
          </a:p>
        </p:txBody>
      </p:sp>
      <p:sp>
        <p:nvSpPr>
          <p:cNvPr id="136" name="テキスト ボックス 135"/>
          <p:cNvSpPr txBox="1"/>
          <p:nvPr/>
        </p:nvSpPr>
        <p:spPr>
          <a:xfrm>
            <a:off x="3847276" y="5550811"/>
            <a:ext cx="2377312" cy="553998"/>
          </a:xfrm>
          <a:prstGeom prst="rect">
            <a:avLst/>
          </a:prstGeom>
          <a:noFill/>
        </p:spPr>
        <p:txBody>
          <a:bodyPr wrap="square" rtlCol="0">
            <a:spAutoFit/>
          </a:bodyPr>
          <a:lstStyle/>
          <a:p>
            <a:r>
              <a:rPr lang="ja-JP" altLang="en-US" sz="1000" dirty="0"/>
              <a:t>幼稚園、保育所、認定こども園、</a:t>
            </a:r>
            <a:endParaRPr lang="en-US" altLang="ja-JP" sz="1000" dirty="0"/>
          </a:p>
          <a:p>
            <a:r>
              <a:rPr lang="ja-JP" altLang="en-US" sz="1000" dirty="0"/>
              <a:t>地域型保育、企業主導型保育など</a:t>
            </a:r>
            <a:endParaRPr lang="en-US" altLang="ja-JP" sz="1000" dirty="0"/>
          </a:p>
          <a:p>
            <a:endParaRPr lang="en-US" altLang="ja-JP" sz="1000" dirty="0"/>
          </a:p>
        </p:txBody>
      </p:sp>
      <p:pic>
        <p:nvPicPr>
          <p:cNvPr id="137" name="図 1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6425" y="5396358"/>
            <a:ext cx="276545" cy="283647"/>
          </a:xfrm>
          <a:prstGeom prst="rect">
            <a:avLst/>
          </a:prstGeom>
        </p:spPr>
      </p:pic>
      <p:sp>
        <p:nvSpPr>
          <p:cNvPr id="138" name="テキスト ボックス 137"/>
          <p:cNvSpPr txBox="1"/>
          <p:nvPr/>
        </p:nvSpPr>
        <p:spPr>
          <a:xfrm>
            <a:off x="341621" y="4452635"/>
            <a:ext cx="1849242" cy="307777"/>
          </a:xfrm>
          <a:prstGeom prst="rect">
            <a:avLst/>
          </a:prstGeom>
          <a:noFill/>
        </p:spPr>
        <p:txBody>
          <a:bodyPr wrap="square" rtlCol="0">
            <a:spAutoFit/>
          </a:bodyPr>
          <a:lstStyle/>
          <a:p>
            <a:r>
              <a:rPr lang="ja-JP" altLang="en-US" sz="1400" b="1" dirty="0"/>
              <a:t>　免除されるお金</a:t>
            </a:r>
            <a:endParaRPr kumimoji="1" lang="ja-JP" altLang="en-US" sz="1400" b="1" dirty="0"/>
          </a:p>
        </p:txBody>
      </p:sp>
      <p:pic>
        <p:nvPicPr>
          <p:cNvPr id="139" name="図 1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1862" y="4450282"/>
            <a:ext cx="303859" cy="293084"/>
          </a:xfrm>
          <a:prstGeom prst="rect">
            <a:avLst/>
          </a:prstGeom>
        </p:spPr>
      </p:pic>
      <p:pic>
        <p:nvPicPr>
          <p:cNvPr id="140" name="図 1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7484" y="4446999"/>
            <a:ext cx="274462" cy="299650"/>
          </a:xfrm>
          <a:prstGeom prst="rect">
            <a:avLst/>
          </a:prstGeom>
        </p:spPr>
      </p:pic>
      <p:sp>
        <p:nvSpPr>
          <p:cNvPr id="141" name="ホームベース 140"/>
          <p:cNvSpPr/>
          <p:nvPr/>
        </p:nvSpPr>
        <p:spPr>
          <a:xfrm>
            <a:off x="3907275" y="4497339"/>
            <a:ext cx="480403" cy="350703"/>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テキスト ボックス 141"/>
          <p:cNvSpPr txBox="1"/>
          <p:nvPr/>
        </p:nvSpPr>
        <p:spPr>
          <a:xfrm>
            <a:off x="3873211" y="4585728"/>
            <a:ext cx="520902" cy="21544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３</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p:txBody>
      </p:sp>
      <p:sp>
        <p:nvSpPr>
          <p:cNvPr id="143" name="テキスト ボックス 142"/>
          <p:cNvSpPr txBox="1"/>
          <p:nvPr/>
        </p:nvSpPr>
        <p:spPr>
          <a:xfrm>
            <a:off x="4251203" y="4535525"/>
            <a:ext cx="520902" cy="33855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小学校入学</a:t>
            </a:r>
            <a:endParaRPr kumimoji="1" lang="en-US" altLang="ja-JP" sz="800" b="1" dirty="0">
              <a:latin typeface="メイリオ" panose="020B0604030504040204" pitchFamily="50" charset="-128"/>
              <a:ea typeface="メイリオ" panose="020B0604030504040204" pitchFamily="50" charset="-128"/>
            </a:endParaRPr>
          </a:p>
        </p:txBody>
      </p:sp>
      <p:sp>
        <p:nvSpPr>
          <p:cNvPr id="118" name="正方形/長方形 117"/>
          <p:cNvSpPr/>
          <p:nvPr/>
        </p:nvSpPr>
        <p:spPr>
          <a:xfrm>
            <a:off x="412750" y="598776"/>
            <a:ext cx="180079" cy="165952"/>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1">
                <a:solidFill>
                  <a:schemeClr val="bg1"/>
                </a:solidFill>
              </a:rPr>
              <a:t>2</a:t>
            </a:r>
          </a:p>
        </p:txBody>
      </p:sp>
      <p:sp>
        <p:nvSpPr>
          <p:cNvPr id="119" name="正方形/長方形 118"/>
          <p:cNvSpPr/>
          <p:nvPr/>
        </p:nvSpPr>
        <p:spPr>
          <a:xfrm>
            <a:off x="408653" y="4758046"/>
            <a:ext cx="180079" cy="165952"/>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1">
                <a:solidFill>
                  <a:schemeClr val="bg1"/>
                </a:solidFill>
              </a:rPr>
              <a:t>3</a:t>
            </a:r>
          </a:p>
        </p:txBody>
      </p:sp>
      <p:sp>
        <p:nvSpPr>
          <p:cNvPr id="120" name="テキスト ボックス 119"/>
          <p:cNvSpPr txBox="1"/>
          <p:nvPr/>
        </p:nvSpPr>
        <p:spPr>
          <a:xfrm>
            <a:off x="379063" y="1772330"/>
            <a:ext cx="5726448" cy="2544995"/>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121" name="テキスト ボックス 120"/>
          <p:cNvSpPr txBox="1"/>
          <p:nvPr/>
        </p:nvSpPr>
        <p:spPr>
          <a:xfrm>
            <a:off x="371299" y="6434273"/>
            <a:ext cx="5726448" cy="2005087"/>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4275049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291FF-95AC-7968-2BBF-4F476F2BEC8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886F4D-6D81-42B9-841F-5A567BD834A7}"/>
              </a:ext>
            </a:extLst>
          </p:cNvPr>
          <p:cNvSpPr>
            <a:spLocks noGrp="1"/>
          </p:cNvSpPr>
          <p:nvPr>
            <p:ph type="sldNum" sz="quarter" idx="12"/>
          </p:nvPr>
        </p:nvSpPr>
        <p:spPr>
          <a:xfrm>
            <a:off x="2233465" y="8602606"/>
            <a:ext cx="1543050" cy="487605"/>
          </a:xfrm>
        </p:spPr>
        <p:txBody>
          <a:bodyPr/>
          <a:lstStyle/>
          <a:p>
            <a:fld id="{BD6F1CBD-B437-47E4-8EA4-6A9B6D02C591}" type="slidenum">
              <a:rPr kumimoji="1" lang="ja-JP" altLang="en-US" sz="1200" smtClean="0"/>
              <a:t>12</a:t>
            </a:fld>
            <a:endParaRPr kumimoji="1" lang="ja-JP" altLang="en-US" sz="1200"/>
          </a:p>
        </p:txBody>
      </p:sp>
      <p:sp>
        <p:nvSpPr>
          <p:cNvPr id="3" name="テキスト ボックス 2">
            <a:extLst>
              <a:ext uri="{FF2B5EF4-FFF2-40B4-BE49-F238E27FC236}">
                <a16:creationId xmlns:a16="http://schemas.microsoft.com/office/drawing/2014/main" id="{3C66A473-6629-D780-C894-FD9A5DFECC44}"/>
              </a:ext>
            </a:extLst>
          </p:cNvPr>
          <p:cNvSpPr txBox="1"/>
          <p:nvPr/>
        </p:nvSpPr>
        <p:spPr>
          <a:xfrm>
            <a:off x="402929" y="370147"/>
            <a:ext cx="5789091" cy="6432530"/>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endParaRPr lang="en-US" altLang="ja-JP" sz="1000" dirty="0"/>
          </a:p>
          <a:p>
            <a:endParaRPr lang="en-US" altLang="ja-JP" sz="1000" b="1" dirty="0"/>
          </a:p>
          <a:p>
            <a:r>
              <a:rPr lang="ja-JP" altLang="en-US" sz="1000" b="1" dirty="0"/>
              <a:t>    高校生等への就学支援</a:t>
            </a:r>
            <a:endParaRPr lang="en-US" altLang="ja-JP" sz="1000" b="1" dirty="0"/>
          </a:p>
          <a:p>
            <a:endParaRPr lang="en-US" altLang="ja-JP" sz="1000" b="1" dirty="0"/>
          </a:p>
          <a:p>
            <a:r>
              <a:rPr lang="ja-JP" altLang="en-US" sz="1000" dirty="0"/>
              <a:t>　国公私立を問わず、高等学校等の授業料の支援として高等学校等就学支援金等を支給</a:t>
            </a:r>
            <a:endParaRPr lang="en-US" altLang="ja-JP" sz="1000" dirty="0"/>
          </a:p>
          <a:p>
            <a:endParaRPr lang="en-US" altLang="ja-JP" sz="1000" b="1" dirty="0"/>
          </a:p>
          <a:p>
            <a:endParaRPr lang="en-US" altLang="ja-JP" sz="1000" dirty="0"/>
          </a:p>
          <a:p>
            <a:r>
              <a:rPr lang="ja-JP" altLang="en-US" sz="1000" dirty="0"/>
              <a:t>　</a:t>
            </a:r>
            <a:endParaRPr lang="en-US" altLang="ja-JP" sz="1000" dirty="0"/>
          </a:p>
          <a:p>
            <a:r>
              <a:rPr lang="ja-JP" altLang="en-US" sz="1000" dirty="0"/>
              <a:t>　</a:t>
            </a:r>
            <a:endParaRPr lang="en-US" altLang="ja-JP" sz="1000" dirty="0"/>
          </a:p>
          <a:p>
            <a:r>
              <a:rPr lang="ja-JP" altLang="en-US" sz="1000" dirty="0"/>
              <a:t>　　</a:t>
            </a:r>
            <a:endParaRPr lang="en-US" altLang="ja-JP" sz="8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r>
              <a:rPr lang="en-US" altLang="ja-JP" sz="800" dirty="0"/>
              <a:t>(※1)</a:t>
            </a:r>
            <a:r>
              <a:rPr lang="ja-JP" altLang="en-US" sz="800" dirty="0"/>
              <a:t>私立高校</a:t>
            </a:r>
            <a:r>
              <a:rPr lang="en-US" altLang="ja-JP" sz="800" dirty="0"/>
              <a:t>(</a:t>
            </a:r>
            <a:r>
              <a:rPr lang="ja-JP" altLang="en-US" sz="800" dirty="0"/>
              <a:t>通信制</a:t>
            </a:r>
            <a:r>
              <a:rPr lang="en-US" altLang="ja-JP" sz="800" dirty="0"/>
              <a:t>)</a:t>
            </a:r>
            <a:r>
              <a:rPr lang="ja-JP" altLang="en-US" sz="800" dirty="0"/>
              <a:t>は、</a:t>
            </a:r>
            <a:r>
              <a:rPr lang="en-US" altLang="ja-JP" sz="800" dirty="0"/>
              <a:t>33</a:t>
            </a:r>
            <a:r>
              <a:rPr lang="ja-JP" altLang="en-US" sz="800" dirty="0"/>
              <a:t>万</a:t>
            </a:r>
            <a:r>
              <a:rPr lang="en-US" altLang="ja-JP" sz="800" dirty="0"/>
              <a:t>7,200</a:t>
            </a:r>
            <a:r>
              <a:rPr lang="ja-JP" altLang="en-US" sz="800" dirty="0"/>
              <a:t>円、国公立の高等専門学校</a:t>
            </a:r>
            <a:r>
              <a:rPr lang="en-US" altLang="ja-JP" sz="800" dirty="0"/>
              <a:t>(1</a:t>
            </a:r>
            <a:r>
              <a:rPr lang="ja-JP" altLang="en-US" sz="800" dirty="0"/>
              <a:t>～３年</a:t>
            </a:r>
            <a:r>
              <a:rPr lang="en-US" altLang="ja-JP" sz="800" dirty="0"/>
              <a:t>)</a:t>
            </a:r>
            <a:r>
              <a:rPr lang="ja-JP" altLang="en-US" sz="800" dirty="0"/>
              <a:t>は</a:t>
            </a:r>
            <a:r>
              <a:rPr lang="en-US" altLang="ja-JP" sz="800" dirty="0"/>
              <a:t>23</a:t>
            </a:r>
            <a:r>
              <a:rPr lang="ja-JP" altLang="en-US" sz="800" dirty="0"/>
              <a:t>万</a:t>
            </a:r>
            <a:r>
              <a:rPr lang="en-US" altLang="ja-JP" sz="800" dirty="0"/>
              <a:t>4,600</a:t>
            </a:r>
            <a:r>
              <a:rPr lang="ja-JP" altLang="en-US" sz="800" dirty="0"/>
              <a:t>円が支給上限額</a:t>
            </a:r>
            <a:endParaRPr lang="en-US" altLang="ja-JP" sz="800" dirty="0"/>
          </a:p>
          <a:p>
            <a:endParaRPr lang="en-US" altLang="ja-JP" sz="800" dirty="0"/>
          </a:p>
          <a:p>
            <a:endParaRPr lang="en-US" altLang="ja-JP" sz="8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r>
              <a:rPr lang="ja-JP" altLang="en-US" sz="1000" dirty="0"/>
              <a:t>　　</a:t>
            </a:r>
            <a:endParaRPr lang="en-US" altLang="ja-JP" sz="1000" dirty="0"/>
          </a:p>
          <a:p>
            <a:r>
              <a:rPr lang="ja-JP" altLang="en-US" sz="1000" dirty="0"/>
              <a:t>　</a:t>
            </a:r>
            <a:endParaRPr lang="en-US" altLang="ja-JP" sz="1000" dirty="0"/>
          </a:p>
          <a:p>
            <a:endParaRPr lang="en-US" altLang="ja-JP" sz="1000" dirty="0"/>
          </a:p>
          <a:p>
            <a:endParaRPr lang="en-US" altLang="ja-JP" sz="1000" dirty="0"/>
          </a:p>
          <a:p>
            <a:endParaRPr lang="en-US" altLang="ja-JP" sz="1000" dirty="0"/>
          </a:p>
        </p:txBody>
      </p:sp>
      <p:sp>
        <p:nvSpPr>
          <p:cNvPr id="4" name="テキスト ボックス 3">
            <a:extLst>
              <a:ext uri="{FF2B5EF4-FFF2-40B4-BE49-F238E27FC236}">
                <a16:creationId xmlns:a16="http://schemas.microsoft.com/office/drawing/2014/main" id="{ED57B681-D5EC-020D-6FCB-CFBA507A9034}"/>
              </a:ext>
            </a:extLst>
          </p:cNvPr>
          <p:cNvSpPr txBox="1"/>
          <p:nvPr/>
        </p:nvSpPr>
        <p:spPr>
          <a:xfrm>
            <a:off x="316618" y="441105"/>
            <a:ext cx="1849242" cy="307777"/>
          </a:xfrm>
          <a:prstGeom prst="rect">
            <a:avLst/>
          </a:prstGeom>
          <a:noFill/>
        </p:spPr>
        <p:txBody>
          <a:bodyPr wrap="square" rtlCol="0">
            <a:spAutoFit/>
          </a:bodyPr>
          <a:lstStyle/>
          <a:p>
            <a:r>
              <a:rPr lang="ja-JP" altLang="en-US" sz="1400" b="1" dirty="0"/>
              <a:t>　免除されるお金</a:t>
            </a:r>
            <a:endParaRPr kumimoji="1" lang="ja-JP" altLang="en-US" sz="1400" b="1" dirty="0"/>
          </a:p>
        </p:txBody>
      </p:sp>
      <p:pic>
        <p:nvPicPr>
          <p:cNvPr id="5" name="図 4">
            <a:extLst>
              <a:ext uri="{FF2B5EF4-FFF2-40B4-BE49-F238E27FC236}">
                <a16:creationId xmlns:a16="http://schemas.microsoft.com/office/drawing/2014/main" id="{38E8A14D-8B19-6204-A09B-39BCDC66F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9606" y="376713"/>
            <a:ext cx="303859" cy="293084"/>
          </a:xfrm>
          <a:prstGeom prst="rect">
            <a:avLst/>
          </a:prstGeom>
        </p:spPr>
      </p:pic>
      <p:pic>
        <p:nvPicPr>
          <p:cNvPr id="6" name="図 5">
            <a:extLst>
              <a:ext uri="{FF2B5EF4-FFF2-40B4-BE49-F238E27FC236}">
                <a16:creationId xmlns:a16="http://schemas.microsoft.com/office/drawing/2014/main" id="{CCBB7DB4-BF4F-2914-0636-C94BC3E429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3465" y="370147"/>
            <a:ext cx="274462" cy="299650"/>
          </a:xfrm>
          <a:prstGeom prst="rect">
            <a:avLst/>
          </a:prstGeom>
        </p:spPr>
      </p:pic>
      <p:sp>
        <p:nvSpPr>
          <p:cNvPr id="7" name="ホームベース 6">
            <a:extLst>
              <a:ext uri="{FF2B5EF4-FFF2-40B4-BE49-F238E27FC236}">
                <a16:creationId xmlns:a16="http://schemas.microsoft.com/office/drawing/2014/main" id="{CD3A0AAA-541F-A3C3-8E46-FD8289DFF4DE}"/>
              </a:ext>
            </a:extLst>
          </p:cNvPr>
          <p:cNvSpPr/>
          <p:nvPr/>
        </p:nvSpPr>
        <p:spPr>
          <a:xfrm>
            <a:off x="4843463" y="433275"/>
            <a:ext cx="540689" cy="315607"/>
          </a:xfrm>
          <a:prstGeom prst="homePlate">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8CD2971-1ACD-9E78-9956-EDEA1DD565B8}"/>
              </a:ext>
            </a:extLst>
          </p:cNvPr>
          <p:cNvSpPr txBox="1"/>
          <p:nvPr/>
        </p:nvSpPr>
        <p:spPr>
          <a:xfrm>
            <a:off x="4778730" y="467463"/>
            <a:ext cx="587454" cy="246221"/>
          </a:xfrm>
          <a:prstGeom prst="rect">
            <a:avLst/>
          </a:prstGeom>
          <a:noFill/>
        </p:spPr>
        <p:txBody>
          <a:bodyPr wrap="square" rtlCol="0">
            <a:spAutoFit/>
          </a:bodyPr>
          <a:lstStyle/>
          <a:p>
            <a:r>
              <a:rPr lang="ja-JP" altLang="en-US" sz="1000" b="1" dirty="0">
                <a:latin typeface="メイリオ" panose="020B0604030504040204" pitchFamily="50" charset="-128"/>
                <a:ea typeface="メイリオ" panose="020B0604030504040204" pitchFamily="50" charset="-128"/>
              </a:rPr>
              <a:t>高校生</a:t>
            </a:r>
            <a:endParaRPr lang="en-US" altLang="ja-JP" sz="1000" b="1" dirty="0">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4AFEB100-B68C-FA8E-E8D1-2801EB9AD8F4}"/>
              </a:ext>
            </a:extLst>
          </p:cNvPr>
          <p:cNvSpPr/>
          <p:nvPr/>
        </p:nvSpPr>
        <p:spPr>
          <a:xfrm>
            <a:off x="462579" y="713684"/>
            <a:ext cx="155986" cy="165865"/>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bg1"/>
                </a:solidFill>
              </a:rPr>
              <a:t>４</a:t>
            </a:r>
            <a:endParaRPr lang="en-US" altLang="ja-JP" sz="1200" b="1">
              <a:solidFill>
                <a:schemeClr val="bg1"/>
              </a:solidFill>
            </a:endParaRPr>
          </a:p>
        </p:txBody>
      </p:sp>
      <p:cxnSp>
        <p:nvCxnSpPr>
          <p:cNvPr id="11" name="直線矢印コネクタ 10">
            <a:extLst>
              <a:ext uri="{FF2B5EF4-FFF2-40B4-BE49-F238E27FC236}">
                <a16:creationId xmlns:a16="http://schemas.microsoft.com/office/drawing/2014/main" id="{08B4C729-EA81-383E-2011-548FC9E0E7B9}"/>
              </a:ext>
            </a:extLst>
          </p:cNvPr>
          <p:cNvCxnSpPr/>
          <p:nvPr/>
        </p:nvCxnSpPr>
        <p:spPr>
          <a:xfrm flipH="1" flipV="1">
            <a:off x="1113289" y="1593320"/>
            <a:ext cx="5379" cy="185031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3" name="直線矢印コネクタ 12">
            <a:extLst>
              <a:ext uri="{FF2B5EF4-FFF2-40B4-BE49-F238E27FC236}">
                <a16:creationId xmlns:a16="http://schemas.microsoft.com/office/drawing/2014/main" id="{B9C7ADB7-F00F-7929-4FA1-E2D0F8B52A58}"/>
              </a:ext>
            </a:extLst>
          </p:cNvPr>
          <p:cNvCxnSpPr/>
          <p:nvPr/>
        </p:nvCxnSpPr>
        <p:spPr>
          <a:xfrm flipV="1">
            <a:off x="1113289" y="3437068"/>
            <a:ext cx="3921290" cy="65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A0D4FE82-7D63-BE3D-45B1-8FFCF6866C27}"/>
              </a:ext>
            </a:extLst>
          </p:cNvPr>
          <p:cNvSpPr txBox="1"/>
          <p:nvPr/>
        </p:nvSpPr>
        <p:spPr>
          <a:xfrm>
            <a:off x="478505" y="1444949"/>
            <a:ext cx="664285" cy="338554"/>
          </a:xfrm>
          <a:prstGeom prst="rect">
            <a:avLst/>
          </a:prstGeom>
          <a:noFill/>
        </p:spPr>
        <p:txBody>
          <a:bodyPr wrap="square" rtlCol="0">
            <a:spAutoFit/>
          </a:bodyPr>
          <a:lstStyle/>
          <a:p>
            <a:r>
              <a:rPr kumimoji="1" lang="ja-JP" altLang="en-US" sz="800" b="1"/>
              <a:t>年間支給上限額</a:t>
            </a:r>
          </a:p>
        </p:txBody>
      </p:sp>
      <p:sp>
        <p:nvSpPr>
          <p:cNvPr id="17" name="テキスト ボックス 16">
            <a:extLst>
              <a:ext uri="{FF2B5EF4-FFF2-40B4-BE49-F238E27FC236}">
                <a16:creationId xmlns:a16="http://schemas.microsoft.com/office/drawing/2014/main" id="{E080D55A-CA15-4F3E-3A42-9CE57155AD93}"/>
              </a:ext>
            </a:extLst>
          </p:cNvPr>
          <p:cNvSpPr txBox="1"/>
          <p:nvPr/>
        </p:nvSpPr>
        <p:spPr>
          <a:xfrm>
            <a:off x="4816065" y="3488141"/>
            <a:ext cx="798923" cy="215444"/>
          </a:xfrm>
          <a:prstGeom prst="rect">
            <a:avLst/>
          </a:prstGeom>
          <a:noFill/>
        </p:spPr>
        <p:txBody>
          <a:bodyPr wrap="square" rtlCol="0">
            <a:spAutoFit/>
          </a:bodyPr>
          <a:lstStyle/>
          <a:p>
            <a:r>
              <a:rPr lang="ja-JP" altLang="en-US" sz="800" b="1" dirty="0"/>
              <a:t>年収の目安</a:t>
            </a:r>
            <a:endParaRPr lang="en-US" altLang="ja-JP" sz="800" b="1" dirty="0"/>
          </a:p>
        </p:txBody>
      </p:sp>
      <p:sp>
        <p:nvSpPr>
          <p:cNvPr id="18" name="正方形/長方形 17">
            <a:extLst>
              <a:ext uri="{FF2B5EF4-FFF2-40B4-BE49-F238E27FC236}">
                <a16:creationId xmlns:a16="http://schemas.microsoft.com/office/drawing/2014/main" id="{AE180320-FA21-1E26-0603-0108769FFA64}"/>
              </a:ext>
            </a:extLst>
          </p:cNvPr>
          <p:cNvSpPr/>
          <p:nvPr/>
        </p:nvSpPr>
        <p:spPr>
          <a:xfrm>
            <a:off x="1135059" y="2966826"/>
            <a:ext cx="3779841" cy="46365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B5537313-4F2B-B4BD-7D18-4AF9AF84E68D}"/>
              </a:ext>
            </a:extLst>
          </p:cNvPr>
          <p:cNvSpPr/>
          <p:nvPr/>
        </p:nvSpPr>
        <p:spPr>
          <a:xfrm>
            <a:off x="1135058" y="1924905"/>
            <a:ext cx="3774461" cy="102642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CFCFC07B-9867-25AA-0841-22CA08F60FB2}"/>
              </a:ext>
            </a:extLst>
          </p:cNvPr>
          <p:cNvSpPr txBox="1"/>
          <p:nvPr/>
        </p:nvSpPr>
        <p:spPr>
          <a:xfrm>
            <a:off x="2305256" y="2532125"/>
            <a:ext cx="1616942" cy="461665"/>
          </a:xfrm>
          <a:prstGeom prst="rect">
            <a:avLst/>
          </a:prstGeom>
          <a:noFill/>
        </p:spPr>
        <p:txBody>
          <a:bodyPr wrap="square" rtlCol="0">
            <a:spAutoFit/>
          </a:bodyPr>
          <a:lstStyle/>
          <a:p>
            <a:r>
              <a:rPr lang="en-US" altLang="ja-JP" sz="1400" dirty="0"/>
              <a:t>【</a:t>
            </a:r>
            <a:r>
              <a:rPr lang="ja-JP" altLang="en-US" sz="1400" dirty="0"/>
              <a:t>所得制限なし</a:t>
            </a:r>
            <a:r>
              <a:rPr lang="en-US" altLang="ja-JP" sz="1400" dirty="0"/>
              <a:t>】</a:t>
            </a:r>
          </a:p>
          <a:p>
            <a:endParaRPr kumimoji="1" lang="ja-JP" altLang="en-US" sz="1000" dirty="0"/>
          </a:p>
        </p:txBody>
      </p:sp>
      <p:sp>
        <p:nvSpPr>
          <p:cNvPr id="24" name="テキスト ボックス 23">
            <a:extLst>
              <a:ext uri="{FF2B5EF4-FFF2-40B4-BE49-F238E27FC236}">
                <a16:creationId xmlns:a16="http://schemas.microsoft.com/office/drawing/2014/main" id="{D56DFAF9-5F76-FB67-2212-2482FD880A83}"/>
              </a:ext>
            </a:extLst>
          </p:cNvPr>
          <p:cNvSpPr txBox="1"/>
          <p:nvPr/>
        </p:nvSpPr>
        <p:spPr>
          <a:xfrm>
            <a:off x="384961" y="2904356"/>
            <a:ext cx="861182" cy="215444"/>
          </a:xfrm>
          <a:prstGeom prst="rect">
            <a:avLst/>
          </a:prstGeom>
          <a:noFill/>
        </p:spPr>
        <p:txBody>
          <a:bodyPr wrap="square" rtlCol="0">
            <a:spAutoFit/>
          </a:bodyPr>
          <a:lstStyle/>
          <a:p>
            <a:r>
              <a:rPr lang="en-US" altLang="ja-JP" sz="800" b="1"/>
              <a:t>11</a:t>
            </a:r>
            <a:r>
              <a:rPr lang="ja-JP" altLang="en-US" sz="800" b="1"/>
              <a:t>万</a:t>
            </a:r>
            <a:r>
              <a:rPr lang="en-US" altLang="ja-JP" sz="800" b="1"/>
              <a:t>8,800</a:t>
            </a:r>
            <a:r>
              <a:rPr lang="ja-JP" altLang="en-US" sz="800" b="1"/>
              <a:t>円</a:t>
            </a:r>
            <a:endParaRPr kumimoji="1" lang="ja-JP" altLang="en-US" sz="800" b="1"/>
          </a:p>
        </p:txBody>
      </p:sp>
      <p:sp>
        <p:nvSpPr>
          <p:cNvPr id="25" name="テキスト ボックス 24">
            <a:extLst>
              <a:ext uri="{FF2B5EF4-FFF2-40B4-BE49-F238E27FC236}">
                <a16:creationId xmlns:a16="http://schemas.microsoft.com/office/drawing/2014/main" id="{744A24F1-3318-30A7-AF21-D2555DC7C539}"/>
              </a:ext>
            </a:extLst>
          </p:cNvPr>
          <p:cNvSpPr txBox="1"/>
          <p:nvPr/>
        </p:nvSpPr>
        <p:spPr>
          <a:xfrm>
            <a:off x="402929" y="1867883"/>
            <a:ext cx="861182" cy="215444"/>
          </a:xfrm>
          <a:prstGeom prst="rect">
            <a:avLst/>
          </a:prstGeom>
          <a:noFill/>
        </p:spPr>
        <p:txBody>
          <a:bodyPr wrap="square" rtlCol="0">
            <a:spAutoFit/>
          </a:bodyPr>
          <a:lstStyle/>
          <a:p>
            <a:r>
              <a:rPr lang="en-US" altLang="ja-JP" sz="800" b="1" dirty="0"/>
              <a:t>45</a:t>
            </a:r>
            <a:r>
              <a:rPr lang="ja-JP" altLang="en-US" sz="800" b="1" dirty="0"/>
              <a:t>万</a:t>
            </a:r>
            <a:r>
              <a:rPr lang="en-US" altLang="ja-JP" sz="800" b="1" dirty="0"/>
              <a:t>7,200</a:t>
            </a:r>
            <a:r>
              <a:rPr lang="ja-JP" altLang="en-US" sz="800" b="1" dirty="0"/>
              <a:t>円</a:t>
            </a:r>
            <a:endParaRPr kumimoji="1" lang="ja-JP" altLang="en-US" sz="800" b="1" dirty="0"/>
          </a:p>
        </p:txBody>
      </p:sp>
      <p:sp>
        <p:nvSpPr>
          <p:cNvPr id="36" name="テキスト ボックス 35">
            <a:extLst>
              <a:ext uri="{FF2B5EF4-FFF2-40B4-BE49-F238E27FC236}">
                <a16:creationId xmlns:a16="http://schemas.microsoft.com/office/drawing/2014/main" id="{8EBE12AA-EA0E-95F1-914C-3D76C97D2B5B}"/>
              </a:ext>
            </a:extLst>
          </p:cNvPr>
          <p:cNvSpPr txBox="1"/>
          <p:nvPr/>
        </p:nvSpPr>
        <p:spPr>
          <a:xfrm>
            <a:off x="1179923" y="1478483"/>
            <a:ext cx="3663539" cy="246221"/>
          </a:xfrm>
          <a:prstGeom prst="rect">
            <a:avLst/>
          </a:prstGeom>
          <a:solidFill>
            <a:schemeClr val="accent1">
              <a:lumMod val="20000"/>
              <a:lumOff val="80000"/>
            </a:schemeClr>
          </a:solidFill>
        </p:spPr>
        <p:txBody>
          <a:bodyPr wrap="square" rtlCol="0">
            <a:spAutoFit/>
          </a:bodyPr>
          <a:lstStyle/>
          <a:p>
            <a:pPr algn="ctr"/>
            <a:r>
              <a:rPr lang="ja-JP" altLang="en-US" sz="1000" dirty="0"/>
              <a:t>高等学校等就学支援金による支援</a:t>
            </a:r>
            <a:endParaRPr kumimoji="1" lang="ja-JP" altLang="en-US" sz="1000" dirty="0"/>
          </a:p>
        </p:txBody>
      </p:sp>
      <p:sp>
        <p:nvSpPr>
          <p:cNvPr id="37" name="テキスト ボックス 36">
            <a:extLst>
              <a:ext uri="{FF2B5EF4-FFF2-40B4-BE49-F238E27FC236}">
                <a16:creationId xmlns:a16="http://schemas.microsoft.com/office/drawing/2014/main" id="{6B449865-7C7F-A1A2-62D7-DF34F0B8E18F}"/>
              </a:ext>
            </a:extLst>
          </p:cNvPr>
          <p:cNvSpPr txBox="1"/>
          <p:nvPr/>
        </p:nvSpPr>
        <p:spPr>
          <a:xfrm>
            <a:off x="749167" y="2006789"/>
            <a:ext cx="509264" cy="215444"/>
          </a:xfrm>
          <a:prstGeom prst="rect">
            <a:avLst/>
          </a:prstGeom>
          <a:noFill/>
        </p:spPr>
        <p:txBody>
          <a:bodyPr wrap="square" rtlCol="0">
            <a:spAutoFit/>
          </a:bodyPr>
          <a:lstStyle/>
          <a:p>
            <a:r>
              <a:rPr lang="en-US" altLang="ja-JP" sz="800" b="1"/>
              <a:t>(※1)</a:t>
            </a:r>
            <a:endParaRPr kumimoji="1" lang="ja-JP" altLang="en-US" sz="800" b="1"/>
          </a:p>
        </p:txBody>
      </p:sp>
      <p:sp>
        <p:nvSpPr>
          <p:cNvPr id="40" name="フローチャート: 代替処理 39">
            <a:extLst>
              <a:ext uri="{FF2B5EF4-FFF2-40B4-BE49-F238E27FC236}">
                <a16:creationId xmlns:a16="http://schemas.microsoft.com/office/drawing/2014/main" id="{0FF8E111-21FC-D663-1E8F-1F2EEF7B811F}"/>
              </a:ext>
            </a:extLst>
          </p:cNvPr>
          <p:cNvSpPr/>
          <p:nvPr/>
        </p:nvSpPr>
        <p:spPr>
          <a:xfrm>
            <a:off x="462579" y="3916217"/>
            <a:ext cx="5302296" cy="2770334"/>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sp>
        <p:nvSpPr>
          <p:cNvPr id="41" name="テキスト ボックス 40">
            <a:extLst>
              <a:ext uri="{FF2B5EF4-FFF2-40B4-BE49-F238E27FC236}">
                <a16:creationId xmlns:a16="http://schemas.microsoft.com/office/drawing/2014/main" id="{906B4B6B-BD21-4956-D6C1-BD7AB8678034}"/>
              </a:ext>
            </a:extLst>
          </p:cNvPr>
          <p:cNvSpPr txBox="1"/>
          <p:nvPr/>
        </p:nvSpPr>
        <p:spPr>
          <a:xfrm>
            <a:off x="576781" y="3973873"/>
            <a:ext cx="2720693" cy="400110"/>
          </a:xfrm>
          <a:prstGeom prst="rect">
            <a:avLst/>
          </a:prstGeom>
          <a:noFill/>
        </p:spPr>
        <p:txBody>
          <a:bodyPr wrap="square" rtlCol="0">
            <a:spAutoFit/>
          </a:bodyPr>
          <a:lstStyle/>
          <a:p>
            <a:r>
              <a:rPr lang="ja-JP" altLang="en-US" sz="1000" dirty="0"/>
              <a:t>　対象となる方の判定基準について</a:t>
            </a:r>
            <a:endParaRPr lang="en-US" altLang="ja-JP" sz="1000" dirty="0"/>
          </a:p>
          <a:p>
            <a:endParaRPr lang="en-US" altLang="ja-JP" sz="1000" dirty="0"/>
          </a:p>
        </p:txBody>
      </p:sp>
      <p:sp>
        <p:nvSpPr>
          <p:cNvPr id="43" name="テキスト ボックス 42">
            <a:extLst>
              <a:ext uri="{FF2B5EF4-FFF2-40B4-BE49-F238E27FC236}">
                <a16:creationId xmlns:a16="http://schemas.microsoft.com/office/drawing/2014/main" id="{BB9F5724-C480-308C-D771-6A6A48ECD9E5}"/>
              </a:ext>
            </a:extLst>
          </p:cNvPr>
          <p:cNvSpPr txBox="1"/>
          <p:nvPr/>
        </p:nvSpPr>
        <p:spPr>
          <a:xfrm>
            <a:off x="661288" y="4179673"/>
            <a:ext cx="4953700" cy="2400657"/>
          </a:xfrm>
          <a:prstGeom prst="rect">
            <a:avLst/>
          </a:prstGeom>
          <a:noFill/>
        </p:spPr>
        <p:txBody>
          <a:bodyPr wrap="square" rtlCol="0">
            <a:spAutoFit/>
          </a:bodyPr>
          <a:lstStyle/>
          <a:p>
            <a:r>
              <a:rPr lang="ja-JP" altLang="en-US" sz="1000" dirty="0"/>
              <a:t>日本国籍を有する者等（</a:t>
            </a:r>
            <a:r>
              <a:rPr lang="en-US" altLang="ja-JP" sz="1000" dirty="0"/>
              <a:t>※2</a:t>
            </a:r>
            <a:r>
              <a:rPr lang="ja-JP" altLang="en-US" sz="1000" dirty="0"/>
              <a:t>）が高等学校等就学支援金の対象となる。</a:t>
            </a:r>
            <a:endParaRPr lang="en-US" altLang="ja-JP" sz="1000" dirty="0"/>
          </a:p>
          <a:p>
            <a:r>
              <a:rPr lang="ja-JP" altLang="en-US" sz="1000" dirty="0"/>
              <a:t>（</a:t>
            </a:r>
            <a:r>
              <a:rPr lang="en-US" altLang="ja-JP" sz="1000" dirty="0"/>
              <a:t>※2</a:t>
            </a:r>
            <a:r>
              <a:rPr lang="ja-JP" altLang="en-US" sz="1000" dirty="0"/>
              <a:t>）①日本国籍を有する者、②特別永住者、③永住者、④日本人の配偶者等、</a:t>
            </a:r>
            <a:endParaRPr lang="en-US" altLang="ja-JP" sz="1000" dirty="0"/>
          </a:p>
          <a:p>
            <a:r>
              <a:rPr lang="ja-JP" altLang="en-US" sz="1000" dirty="0"/>
              <a:t>⑤永住者の配偶者等、⑥定住者のうち将来永住する意思があると認められた者、</a:t>
            </a:r>
            <a:endParaRPr lang="en-US" altLang="ja-JP" sz="1000" dirty="0"/>
          </a:p>
          <a:p>
            <a:r>
              <a:rPr lang="ja-JP" altLang="en-US" sz="1000" dirty="0"/>
              <a:t>⑦家族滞在のうち日本で出生、又は小学校卒業までに来日し、小学校及び中学校を卒業した者であって、高校等卒業後、日本で就労して定着する意思があると認められた者</a:t>
            </a:r>
            <a:endParaRPr lang="en-US" altLang="ja-JP" sz="1000" dirty="0"/>
          </a:p>
          <a:p>
            <a:endParaRPr lang="en-US" altLang="ja-JP" sz="1000" dirty="0"/>
          </a:p>
          <a:p>
            <a:r>
              <a:rPr lang="ja-JP" altLang="en-US" sz="1000" dirty="0"/>
              <a:t>高等学校等就学支援金の対象外となった外国籍等の生徒で、令和８年４月以降に入学する生徒のうち、年収約</a:t>
            </a:r>
            <a:r>
              <a:rPr lang="en-US" altLang="ja-JP" sz="1000" dirty="0"/>
              <a:t>910</a:t>
            </a:r>
            <a:r>
              <a:rPr lang="ja-JP" altLang="en-US" sz="1000" dirty="0"/>
              <a:t>万円以下の世帯の生徒（留学生除く）は、新修学支援金の対象となる。（私立高校等は加算あり）</a:t>
            </a:r>
            <a:endParaRPr lang="en-US" altLang="ja-JP" sz="1000" dirty="0"/>
          </a:p>
          <a:p>
            <a:r>
              <a:rPr lang="ja-JP" altLang="en-US" sz="1000" dirty="0"/>
              <a:t>高等学校等就学支援金の対象外となった外国籍等の生徒で、令和８年３月末から引き続き高等学校等に在籍する生徒（留学生含む）であって、年収約</a:t>
            </a:r>
            <a:r>
              <a:rPr lang="en-US" altLang="ja-JP" sz="1000" dirty="0"/>
              <a:t>910</a:t>
            </a:r>
            <a:r>
              <a:rPr lang="ja-JP" altLang="en-US" sz="1000" dirty="0"/>
              <a:t>万円以下の世帯の生徒は、高等学校等就学支援金の経過措置の対象（私立高校等は加算あり）となり、年収約</a:t>
            </a:r>
            <a:r>
              <a:rPr lang="en-US" altLang="ja-JP" sz="1000" dirty="0"/>
              <a:t>910</a:t>
            </a:r>
            <a:r>
              <a:rPr lang="ja-JP" altLang="en-US" sz="1000" dirty="0"/>
              <a:t>万円以上の世帯の生徒は、新修学支援金の対象となる。</a:t>
            </a:r>
            <a:endParaRPr lang="en-US" altLang="ja-JP" sz="1000" dirty="0"/>
          </a:p>
          <a:p>
            <a:endParaRPr lang="en-US" altLang="ja-JP" sz="1000" dirty="0"/>
          </a:p>
        </p:txBody>
      </p:sp>
      <p:sp>
        <p:nvSpPr>
          <p:cNvPr id="48" name="テキスト ボックス 47">
            <a:extLst>
              <a:ext uri="{FF2B5EF4-FFF2-40B4-BE49-F238E27FC236}">
                <a16:creationId xmlns:a16="http://schemas.microsoft.com/office/drawing/2014/main" id="{501E9794-DFB0-C35E-4BEC-25FE618DCA03}"/>
              </a:ext>
            </a:extLst>
          </p:cNvPr>
          <p:cNvSpPr txBox="1"/>
          <p:nvPr/>
        </p:nvSpPr>
        <p:spPr>
          <a:xfrm>
            <a:off x="676738" y="6160125"/>
            <a:ext cx="4953700" cy="246221"/>
          </a:xfrm>
          <a:prstGeom prst="rect">
            <a:avLst/>
          </a:prstGeom>
          <a:noFill/>
        </p:spPr>
        <p:txBody>
          <a:bodyPr wrap="square" rtlCol="0">
            <a:spAutoFit/>
          </a:bodyPr>
          <a:lstStyle/>
          <a:p>
            <a:r>
              <a:rPr lang="ja-JP" altLang="en-US" sz="1000" dirty="0"/>
              <a:t>　</a:t>
            </a:r>
            <a:endParaRPr lang="en-US" altLang="ja-JP" sz="1000" dirty="0"/>
          </a:p>
        </p:txBody>
      </p:sp>
      <p:sp>
        <p:nvSpPr>
          <p:cNvPr id="50" name="テキスト ボックス 49">
            <a:extLst>
              <a:ext uri="{FF2B5EF4-FFF2-40B4-BE49-F238E27FC236}">
                <a16:creationId xmlns:a16="http://schemas.microsoft.com/office/drawing/2014/main" id="{867950E3-4F67-9A64-0E17-C59E4745735A}"/>
              </a:ext>
            </a:extLst>
          </p:cNvPr>
          <p:cNvSpPr txBox="1"/>
          <p:nvPr/>
        </p:nvSpPr>
        <p:spPr>
          <a:xfrm>
            <a:off x="421990" y="7194374"/>
            <a:ext cx="5726448" cy="1351750"/>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10" name="テキスト ボックス 9">
            <a:extLst>
              <a:ext uri="{FF2B5EF4-FFF2-40B4-BE49-F238E27FC236}">
                <a16:creationId xmlns:a16="http://schemas.microsoft.com/office/drawing/2014/main" id="{2EF33D86-0019-D327-371F-A678126DBB3B}"/>
              </a:ext>
            </a:extLst>
          </p:cNvPr>
          <p:cNvSpPr txBox="1"/>
          <p:nvPr/>
        </p:nvSpPr>
        <p:spPr>
          <a:xfrm>
            <a:off x="397249" y="2168706"/>
            <a:ext cx="782674" cy="215444"/>
          </a:xfrm>
          <a:prstGeom prst="rect">
            <a:avLst/>
          </a:prstGeom>
          <a:noFill/>
        </p:spPr>
        <p:txBody>
          <a:bodyPr wrap="square" rtlCol="0">
            <a:spAutoFit/>
          </a:bodyPr>
          <a:lstStyle/>
          <a:p>
            <a:r>
              <a:rPr lang="en-US" altLang="ja-JP" sz="800" b="1" dirty="0"/>
              <a:t>(</a:t>
            </a:r>
            <a:r>
              <a:rPr lang="ja-JP" altLang="en-US" sz="800" b="1" dirty="0"/>
              <a:t>私立高校等</a:t>
            </a:r>
            <a:r>
              <a:rPr lang="en-US" altLang="ja-JP" sz="800" b="1" dirty="0"/>
              <a:t>)</a:t>
            </a:r>
            <a:endParaRPr kumimoji="1" lang="ja-JP" altLang="en-US" sz="800" b="1" dirty="0"/>
          </a:p>
        </p:txBody>
      </p:sp>
      <p:sp>
        <p:nvSpPr>
          <p:cNvPr id="12" name="テキスト ボックス 11">
            <a:extLst>
              <a:ext uri="{FF2B5EF4-FFF2-40B4-BE49-F238E27FC236}">
                <a16:creationId xmlns:a16="http://schemas.microsoft.com/office/drawing/2014/main" id="{AEDECEEA-266C-5A49-5BD1-DE7F69F30B3B}"/>
              </a:ext>
            </a:extLst>
          </p:cNvPr>
          <p:cNvSpPr txBox="1"/>
          <p:nvPr/>
        </p:nvSpPr>
        <p:spPr>
          <a:xfrm>
            <a:off x="442183" y="3072899"/>
            <a:ext cx="782674" cy="215444"/>
          </a:xfrm>
          <a:prstGeom prst="rect">
            <a:avLst/>
          </a:prstGeom>
          <a:noFill/>
        </p:spPr>
        <p:txBody>
          <a:bodyPr wrap="square" rtlCol="0">
            <a:spAutoFit/>
          </a:bodyPr>
          <a:lstStyle/>
          <a:p>
            <a:r>
              <a:rPr lang="en-US" altLang="ja-JP" sz="800" b="1" dirty="0"/>
              <a:t>(</a:t>
            </a:r>
            <a:r>
              <a:rPr lang="ja-JP" altLang="en-US" sz="800" b="1" dirty="0"/>
              <a:t>公立高校</a:t>
            </a:r>
            <a:r>
              <a:rPr lang="en-US" altLang="ja-JP" sz="800" b="1" dirty="0"/>
              <a:t>)</a:t>
            </a:r>
            <a:endParaRPr kumimoji="1" lang="ja-JP" altLang="en-US" sz="800" b="1" dirty="0"/>
          </a:p>
        </p:txBody>
      </p:sp>
    </p:spTree>
    <p:extLst>
      <p:ext uri="{BB962C8B-B14F-4D97-AF65-F5344CB8AC3E}">
        <p14:creationId xmlns:p14="http://schemas.microsoft.com/office/powerpoint/2010/main" val="484516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テキスト ボックス 120"/>
          <p:cNvSpPr txBox="1"/>
          <p:nvPr/>
        </p:nvSpPr>
        <p:spPr>
          <a:xfrm>
            <a:off x="257255" y="194503"/>
            <a:ext cx="5805014" cy="1538883"/>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r>
              <a:rPr lang="ja-JP" altLang="en-US" sz="1400" b="1" dirty="0"/>
              <a:t>もらえるお金</a:t>
            </a:r>
            <a:endParaRPr lang="en-US" altLang="ja-JP" sz="1400" b="1" dirty="0"/>
          </a:p>
          <a:p>
            <a:r>
              <a:rPr lang="ja-JP" altLang="en-US" sz="1000" b="1" dirty="0"/>
              <a:t>　　妊婦のための支援給付</a:t>
            </a:r>
            <a:endParaRPr lang="en-US" altLang="ja-JP" sz="1000" b="1" dirty="0"/>
          </a:p>
          <a:p>
            <a:r>
              <a:rPr lang="ja-JP" altLang="en-US" sz="1000" b="1" dirty="0"/>
              <a:t>　</a:t>
            </a:r>
            <a:endParaRPr lang="en-US" altLang="ja-JP" sz="1000" b="1" dirty="0"/>
          </a:p>
          <a:p>
            <a:pPr indent="133350" algn="just">
              <a:spcAft>
                <a:spcPts val="0"/>
              </a:spcAft>
            </a:pPr>
            <a:r>
              <a:rPr lang="ja-JP" altLang="en-US" sz="1000" kern="100" dirty="0">
                <a:latin typeface="+mn-ea"/>
                <a:cs typeface="Times New Roman" panose="02020603050405020304" pitchFamily="18" charset="0"/>
              </a:rPr>
              <a:t>妊娠届提出時等にお住まいの市町に申請すれば、５万円が市町から支給され、出生届提出時や赤ちゃん訪問時等にお住まいの市町に申請すれば、子ども１人につき５万円が市町から支給される。</a:t>
            </a:r>
            <a:endParaRPr lang="en-US" altLang="ja-JP" sz="1000" kern="100" dirty="0">
              <a:latin typeface="+mn-ea"/>
              <a:cs typeface="Times New Roman" panose="02020603050405020304" pitchFamily="18" charset="0"/>
            </a:endParaRPr>
          </a:p>
          <a:p>
            <a:endParaRPr lang="en-US" altLang="ja-JP" sz="1000" dirty="0"/>
          </a:p>
          <a:p>
            <a:r>
              <a:rPr lang="ja-JP" altLang="en-US" sz="1000" b="1" dirty="0"/>
              <a:t>　</a:t>
            </a:r>
            <a:r>
              <a:rPr lang="ja-JP" altLang="en-US" sz="1000" dirty="0"/>
              <a:t>　　　　　　　　　　　　　　　　　　　</a:t>
            </a:r>
            <a:endParaRPr lang="en-US" altLang="ja-JP" sz="1000" dirty="0"/>
          </a:p>
          <a:p>
            <a:endParaRPr lang="en-US" altLang="ja-JP" sz="1000" dirty="0"/>
          </a:p>
          <a:p>
            <a:endParaRPr lang="en-US" altLang="ja-JP" sz="1000" dirty="0"/>
          </a:p>
        </p:txBody>
      </p:sp>
      <p:sp>
        <p:nvSpPr>
          <p:cNvPr id="25" name="ホームベース 24"/>
          <p:cNvSpPr/>
          <p:nvPr/>
        </p:nvSpPr>
        <p:spPr>
          <a:xfrm>
            <a:off x="4399446" y="248526"/>
            <a:ext cx="543715" cy="344500"/>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ホームベース 131"/>
          <p:cNvSpPr/>
          <p:nvPr/>
        </p:nvSpPr>
        <p:spPr>
          <a:xfrm>
            <a:off x="3929339" y="251399"/>
            <a:ext cx="635062" cy="341627"/>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ホームベース 129"/>
          <p:cNvSpPr/>
          <p:nvPr/>
        </p:nvSpPr>
        <p:spPr>
          <a:xfrm>
            <a:off x="3611390" y="248527"/>
            <a:ext cx="533037" cy="350446"/>
          </a:xfrm>
          <a:prstGeom prst="homePlat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ホームベース 128"/>
          <p:cNvSpPr/>
          <p:nvPr/>
        </p:nvSpPr>
        <p:spPr>
          <a:xfrm>
            <a:off x="3239502" y="248527"/>
            <a:ext cx="538211" cy="350446"/>
          </a:xfrm>
          <a:prstGeom prst="homePlate">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1965557" y="8657167"/>
            <a:ext cx="1543050" cy="486833"/>
          </a:xfrm>
        </p:spPr>
        <p:txBody>
          <a:bodyPr/>
          <a:lstStyle/>
          <a:p>
            <a:fld id="{BD6F1CBD-B437-47E4-8EA4-6A9B6D02C591}" type="slidenum">
              <a:rPr kumimoji="1" lang="ja-JP" altLang="en-US" sz="1200" smtClean="0">
                <a:solidFill>
                  <a:schemeClr val="tx1"/>
                </a:solidFill>
              </a:rPr>
              <a:t>13</a:t>
            </a:fld>
            <a:endParaRPr kumimoji="1" lang="ja-JP" altLang="en-US" sz="1200">
              <a:solidFill>
                <a:schemeClr val="tx1"/>
              </a:solidFill>
            </a:endParaRPr>
          </a:p>
        </p:txBody>
      </p:sp>
      <p:pic>
        <p:nvPicPr>
          <p:cNvPr id="48" name="図 47"/>
          <p:cNvPicPr>
            <a:picLocks noChangeAspect="1"/>
          </p:cNvPicPr>
          <p:nvPr/>
        </p:nvPicPr>
        <p:blipFill>
          <a:blip r:embed="rId2"/>
          <a:stretch>
            <a:fillRect/>
          </a:stretch>
        </p:blipFill>
        <p:spPr>
          <a:xfrm>
            <a:off x="5926225" y="8890028"/>
            <a:ext cx="920576" cy="323116"/>
          </a:xfrm>
          <a:prstGeom prst="rect">
            <a:avLst/>
          </a:prstGeom>
        </p:spPr>
      </p:pic>
      <p:sp>
        <p:nvSpPr>
          <p:cNvPr id="98" name="テキスト ボックス 97"/>
          <p:cNvSpPr txBox="1"/>
          <p:nvPr/>
        </p:nvSpPr>
        <p:spPr>
          <a:xfrm>
            <a:off x="242572" y="4089577"/>
            <a:ext cx="5819696" cy="2092881"/>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endParaRPr lang="en-US" altLang="ja-JP" sz="1000" dirty="0"/>
          </a:p>
          <a:p>
            <a:endParaRPr lang="en-US" altLang="ja-JP" sz="1000" b="1" dirty="0"/>
          </a:p>
          <a:p>
            <a:r>
              <a:rPr lang="ja-JP" altLang="en-US" sz="1000" b="1" dirty="0"/>
              <a:t>     出産育児一時金</a:t>
            </a:r>
            <a:r>
              <a:rPr lang="en-US" altLang="ja-JP" sz="1000" b="1" dirty="0"/>
              <a:t>(</a:t>
            </a:r>
            <a:r>
              <a:rPr lang="ja-JP" altLang="en-US" sz="1000" b="1" dirty="0"/>
              <a:t>協会けんぽ</a:t>
            </a:r>
            <a:r>
              <a:rPr lang="en-US" altLang="ja-JP" sz="1000" b="1" dirty="0"/>
              <a:t>)</a:t>
            </a:r>
          </a:p>
          <a:p>
            <a:r>
              <a:rPr lang="ja-JP" altLang="en-US" sz="1000" b="1" dirty="0"/>
              <a:t>　</a:t>
            </a:r>
            <a:r>
              <a:rPr lang="ja-JP" altLang="en-US" sz="1000" dirty="0"/>
              <a:t>通常妊娠、出産には、健康保険は使えないが、分娩に直接要する費用のほか、出産前後に発生する費用の負担を軽減するため、医療保険制度から出産育児一時金が支給される。</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99" name="テキスト ボックス 98"/>
          <p:cNvSpPr txBox="1"/>
          <p:nvPr/>
        </p:nvSpPr>
        <p:spPr>
          <a:xfrm>
            <a:off x="249914" y="4129968"/>
            <a:ext cx="1849242" cy="307777"/>
          </a:xfrm>
          <a:prstGeom prst="rect">
            <a:avLst/>
          </a:prstGeom>
          <a:noFill/>
        </p:spPr>
        <p:txBody>
          <a:bodyPr wrap="square" rtlCol="0">
            <a:spAutoFit/>
          </a:bodyPr>
          <a:lstStyle/>
          <a:p>
            <a:r>
              <a:rPr lang="ja-JP" altLang="en-US" sz="1400" b="1" dirty="0"/>
              <a:t>　もらえるお金</a:t>
            </a:r>
            <a:endParaRPr kumimoji="1" lang="ja-JP" altLang="en-US" sz="1400" b="1" dirty="0"/>
          </a:p>
        </p:txBody>
      </p:sp>
      <p:pic>
        <p:nvPicPr>
          <p:cNvPr id="100" name="図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4475" y="4069639"/>
            <a:ext cx="303859" cy="293084"/>
          </a:xfrm>
          <a:prstGeom prst="rect">
            <a:avLst/>
          </a:prstGeom>
        </p:spPr>
      </p:pic>
      <p:pic>
        <p:nvPicPr>
          <p:cNvPr id="101" name="図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2467" y="4052824"/>
            <a:ext cx="293552" cy="320492"/>
          </a:xfrm>
          <a:prstGeom prst="rect">
            <a:avLst/>
          </a:prstGeom>
        </p:spPr>
      </p:pic>
      <p:sp>
        <p:nvSpPr>
          <p:cNvPr id="102" name="ホームベース 101"/>
          <p:cNvSpPr/>
          <p:nvPr/>
        </p:nvSpPr>
        <p:spPr>
          <a:xfrm flipV="1">
            <a:off x="3924501" y="4195121"/>
            <a:ext cx="599880" cy="376879"/>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テキスト ボックス 102"/>
          <p:cNvSpPr txBox="1"/>
          <p:nvPr/>
        </p:nvSpPr>
        <p:spPr>
          <a:xfrm>
            <a:off x="3942744" y="4292799"/>
            <a:ext cx="87219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pic>
        <p:nvPicPr>
          <p:cNvPr id="3" name="図 2"/>
          <p:cNvPicPr>
            <a:picLocks noChangeAspect="1"/>
          </p:cNvPicPr>
          <p:nvPr/>
        </p:nvPicPr>
        <p:blipFill>
          <a:blip r:embed="rId5"/>
          <a:stretch>
            <a:fillRect/>
          </a:stretch>
        </p:blipFill>
        <p:spPr>
          <a:xfrm>
            <a:off x="350441" y="4994953"/>
            <a:ext cx="5456393" cy="1176630"/>
          </a:xfrm>
          <a:prstGeom prst="rect">
            <a:avLst/>
          </a:prstGeom>
        </p:spPr>
      </p:pic>
      <p:pic>
        <p:nvPicPr>
          <p:cNvPr id="122" name="図 1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7396" y="130045"/>
            <a:ext cx="274462" cy="299650"/>
          </a:xfrm>
          <a:prstGeom prst="rect">
            <a:avLst/>
          </a:prstGeom>
        </p:spPr>
      </p:pic>
      <p:pic>
        <p:nvPicPr>
          <p:cNvPr id="123" name="図 1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34626" y="1111862"/>
            <a:ext cx="1025880" cy="864670"/>
          </a:xfrm>
          <a:prstGeom prst="rect">
            <a:avLst/>
          </a:prstGeom>
        </p:spPr>
      </p:pic>
      <p:sp>
        <p:nvSpPr>
          <p:cNvPr id="126" name="テキスト ボックス 125"/>
          <p:cNvSpPr txBox="1"/>
          <p:nvPr/>
        </p:nvSpPr>
        <p:spPr>
          <a:xfrm>
            <a:off x="3239501" y="260418"/>
            <a:ext cx="480238" cy="33855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妊娠判明</a:t>
            </a:r>
            <a:endParaRPr kumimoji="1" lang="en-US" altLang="ja-JP" sz="800" b="1" dirty="0">
              <a:latin typeface="メイリオ" panose="020B0604030504040204" pitchFamily="50" charset="-128"/>
              <a:ea typeface="メイリオ" panose="020B0604030504040204" pitchFamily="50" charset="-128"/>
            </a:endParaRPr>
          </a:p>
        </p:txBody>
      </p:sp>
      <p:sp>
        <p:nvSpPr>
          <p:cNvPr id="131" name="テキスト ボックス 130"/>
          <p:cNvSpPr txBox="1"/>
          <p:nvPr/>
        </p:nvSpPr>
        <p:spPr>
          <a:xfrm>
            <a:off x="3673929" y="251499"/>
            <a:ext cx="501144"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産前</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６週間</a:t>
            </a:r>
          </a:p>
        </p:txBody>
      </p:sp>
      <p:sp>
        <p:nvSpPr>
          <p:cNvPr id="133" name="テキスト ボックス 132"/>
          <p:cNvSpPr txBox="1"/>
          <p:nvPr/>
        </p:nvSpPr>
        <p:spPr>
          <a:xfrm>
            <a:off x="4070964" y="339210"/>
            <a:ext cx="87219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49" name="正方形/長方形 48"/>
          <p:cNvSpPr/>
          <p:nvPr/>
        </p:nvSpPr>
        <p:spPr>
          <a:xfrm>
            <a:off x="331693" y="475339"/>
            <a:ext cx="206200" cy="18125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bg1"/>
                </a:solidFill>
              </a:rPr>
              <a:t>５</a:t>
            </a:r>
            <a:endParaRPr kumimoji="1" lang="ja-JP" altLang="en-US" sz="1200" b="1">
              <a:solidFill>
                <a:schemeClr val="bg1"/>
              </a:solidFill>
            </a:endParaRPr>
          </a:p>
        </p:txBody>
      </p:sp>
      <p:sp>
        <p:nvSpPr>
          <p:cNvPr id="50" name="正方形/長方形 49"/>
          <p:cNvSpPr/>
          <p:nvPr/>
        </p:nvSpPr>
        <p:spPr>
          <a:xfrm>
            <a:off x="297436" y="4185550"/>
            <a:ext cx="206200" cy="177173"/>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bg1"/>
                </a:solidFill>
              </a:rPr>
              <a:t>６</a:t>
            </a:r>
            <a:endParaRPr kumimoji="1" lang="ja-JP" altLang="en-US" sz="1200" b="1" dirty="0">
              <a:solidFill>
                <a:schemeClr val="bg1"/>
              </a:solidFill>
            </a:endParaRPr>
          </a:p>
        </p:txBody>
      </p:sp>
      <p:sp>
        <p:nvSpPr>
          <p:cNvPr id="57" name="テキスト ボックス 56"/>
          <p:cNvSpPr txBox="1"/>
          <p:nvPr/>
        </p:nvSpPr>
        <p:spPr>
          <a:xfrm>
            <a:off x="257255" y="2027304"/>
            <a:ext cx="5805013" cy="1941071"/>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24" name="テキスト ボックス 23"/>
          <p:cNvSpPr txBox="1"/>
          <p:nvPr/>
        </p:nvSpPr>
        <p:spPr>
          <a:xfrm>
            <a:off x="4456603" y="251499"/>
            <a:ext cx="556047"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産後</a:t>
            </a:r>
            <a:endParaRPr kumimoji="1" lang="en-US" altLang="ja-JP" sz="800" b="1" dirty="0">
              <a:latin typeface="メイリオ" panose="020B0604030504040204" pitchFamily="50" charset="-128"/>
              <a:ea typeface="メイリオ" panose="020B0604030504040204" pitchFamily="50" charset="-128"/>
            </a:endParaRPr>
          </a:p>
          <a:p>
            <a:r>
              <a:rPr kumimoji="1" lang="ja-JP" altLang="en-US" sz="800" b="1" dirty="0">
                <a:latin typeface="メイリオ" panose="020B0604030504040204" pitchFamily="50" charset="-128"/>
                <a:ea typeface="メイリオ" panose="020B0604030504040204" pitchFamily="50" charset="-128"/>
              </a:rPr>
              <a:t>８週間</a:t>
            </a:r>
          </a:p>
        </p:txBody>
      </p:sp>
      <p:sp>
        <p:nvSpPr>
          <p:cNvPr id="5" name="テキスト ボックス 4">
            <a:extLst>
              <a:ext uri="{FF2B5EF4-FFF2-40B4-BE49-F238E27FC236}">
                <a16:creationId xmlns:a16="http://schemas.microsoft.com/office/drawing/2014/main" id="{53C5B2C3-1B6B-0423-B16E-378446C7FA8E}"/>
              </a:ext>
            </a:extLst>
          </p:cNvPr>
          <p:cNvSpPr txBox="1"/>
          <p:nvPr/>
        </p:nvSpPr>
        <p:spPr>
          <a:xfrm>
            <a:off x="257255" y="6399633"/>
            <a:ext cx="5805013" cy="1941071"/>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1651651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テキスト ボックス 51"/>
          <p:cNvSpPr txBox="1"/>
          <p:nvPr/>
        </p:nvSpPr>
        <p:spPr>
          <a:xfrm>
            <a:off x="292846" y="194502"/>
            <a:ext cx="5789091" cy="2400657"/>
          </a:xfrm>
          <a:prstGeom prst="rect">
            <a:avLst/>
          </a:prstGeom>
          <a:noFill/>
          <a:ln w="38100">
            <a:solidFill>
              <a:schemeClr val="accent5">
                <a:lumMod val="60000"/>
                <a:lumOff val="40000"/>
              </a:schemeClr>
            </a:solidFill>
          </a:ln>
        </p:spPr>
        <p:txBody>
          <a:bodyPr wrap="square" rtlCol="0">
            <a:spAutoFit/>
          </a:bodyPr>
          <a:lstStyle/>
          <a:p>
            <a:endParaRPr lang="en-US" altLang="ja-JP" sz="1000" dirty="0"/>
          </a:p>
          <a:p>
            <a:endParaRPr lang="en-US" altLang="ja-JP" sz="1000" dirty="0"/>
          </a:p>
          <a:p>
            <a:r>
              <a:rPr lang="ja-JP" altLang="en-US" sz="1000" dirty="0"/>
              <a:t>　　</a:t>
            </a:r>
            <a:endParaRPr lang="en-US" altLang="ja-JP" sz="1000" b="1" dirty="0"/>
          </a:p>
          <a:p>
            <a:r>
              <a:rPr lang="ja-JP" altLang="en-US" sz="1000" b="1" dirty="0"/>
              <a:t>      児童手当</a:t>
            </a:r>
            <a:endParaRPr lang="en-US" altLang="ja-JP" sz="1000" b="1" dirty="0"/>
          </a:p>
          <a:p>
            <a:r>
              <a:rPr lang="ja-JP" altLang="en-US" sz="1000" b="1" dirty="0"/>
              <a:t>　</a:t>
            </a:r>
            <a:r>
              <a:rPr lang="ja-JP" altLang="en-US" sz="1000" dirty="0"/>
              <a:t>児童を養育する方に手当を支給するもの</a:t>
            </a:r>
            <a:endParaRPr lang="en-US" altLang="ja-JP" sz="1000" dirty="0"/>
          </a:p>
          <a:p>
            <a:endParaRPr lang="en-US" altLang="ja-JP" sz="1000" dirty="0"/>
          </a:p>
          <a:p>
            <a:r>
              <a:rPr lang="ja-JP" altLang="en-US" sz="1000" b="1" dirty="0"/>
              <a:t>支給対象</a:t>
            </a:r>
            <a:endParaRPr lang="en-US" altLang="ja-JP" sz="1000" b="1" dirty="0"/>
          </a:p>
          <a:p>
            <a:r>
              <a:rPr lang="ja-JP" altLang="en-US" sz="1000" b="1" dirty="0"/>
              <a:t>　</a:t>
            </a:r>
            <a:r>
              <a:rPr lang="ja-JP" altLang="en-US" sz="1000" dirty="0"/>
              <a:t>児童手当は、０歳から高等学校卒業に相当する年齢</a:t>
            </a:r>
            <a:r>
              <a:rPr lang="en-US" altLang="ja-JP" sz="1000" dirty="0"/>
              <a:t>(18</a:t>
            </a:r>
            <a:r>
              <a:rPr lang="ja-JP" altLang="en-US" sz="1000" dirty="0"/>
              <a:t>歳到達後最初の</a:t>
            </a:r>
            <a:r>
              <a:rPr lang="en-US" altLang="ja-JP" sz="1000" dirty="0"/>
              <a:t>3</a:t>
            </a:r>
            <a:r>
              <a:rPr lang="ja-JP" altLang="en-US" sz="1000" dirty="0"/>
              <a:t>月</a:t>
            </a:r>
            <a:r>
              <a:rPr lang="en-US" altLang="ja-JP" sz="1000" dirty="0"/>
              <a:t>31</a:t>
            </a:r>
            <a:r>
              <a:rPr lang="ja-JP" altLang="en-US" sz="1000" dirty="0"/>
              <a:t>日</a:t>
            </a:r>
            <a:r>
              <a:rPr lang="en-US" altLang="ja-JP" sz="1000" dirty="0"/>
              <a:t>)</a:t>
            </a:r>
            <a:r>
              <a:rPr lang="ja-JP" altLang="en-US" sz="1000" dirty="0" err="1"/>
              <a:t>までの</a:t>
            </a:r>
            <a:r>
              <a:rPr lang="ja-JP" altLang="en-US" sz="1000" dirty="0"/>
              <a:t>間にある</a:t>
            </a:r>
            <a:endParaRPr lang="en-US" altLang="ja-JP" sz="1000" dirty="0"/>
          </a:p>
          <a:p>
            <a:r>
              <a:rPr lang="ja-JP" altLang="en-US" sz="1000" dirty="0"/>
              <a:t>児童を養育する方</a:t>
            </a:r>
            <a:endParaRPr lang="en-US" altLang="ja-JP" sz="1000" dirty="0"/>
          </a:p>
          <a:p>
            <a:endParaRPr lang="en-US" altLang="ja-JP" sz="1000" dirty="0"/>
          </a:p>
          <a:p>
            <a:r>
              <a:rPr lang="ja-JP" altLang="en-US" sz="1000" b="1" dirty="0"/>
              <a:t>手当月額</a:t>
            </a:r>
            <a:endParaRPr lang="en-US" altLang="ja-JP" sz="1000" b="1" dirty="0"/>
          </a:p>
          <a:p>
            <a:endParaRPr lang="en-US" altLang="ja-JP" sz="1000" dirty="0"/>
          </a:p>
          <a:p>
            <a:endParaRPr lang="en-US" altLang="ja-JP" sz="1000" dirty="0"/>
          </a:p>
          <a:p>
            <a:endParaRPr lang="en-US" altLang="ja-JP" sz="1000" dirty="0"/>
          </a:p>
          <a:p>
            <a:endParaRPr lang="en-US" altLang="ja-JP" sz="1000" b="1" dirty="0"/>
          </a:p>
        </p:txBody>
      </p:sp>
      <p:sp>
        <p:nvSpPr>
          <p:cNvPr id="41" name="ホームベース 40"/>
          <p:cNvSpPr/>
          <p:nvPr/>
        </p:nvSpPr>
        <p:spPr>
          <a:xfrm>
            <a:off x="5167897" y="260547"/>
            <a:ext cx="534359" cy="342356"/>
          </a:xfrm>
          <a:prstGeom prst="homePlate">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ホームベース 39"/>
          <p:cNvSpPr/>
          <p:nvPr/>
        </p:nvSpPr>
        <p:spPr>
          <a:xfrm>
            <a:off x="4833708" y="257300"/>
            <a:ext cx="473301" cy="342356"/>
          </a:xfrm>
          <a:prstGeom prst="homePlate">
            <a:avLst>
              <a:gd name="adj" fmla="val 40760"/>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ホームベース 38"/>
          <p:cNvSpPr/>
          <p:nvPr/>
        </p:nvSpPr>
        <p:spPr>
          <a:xfrm>
            <a:off x="4578571" y="257299"/>
            <a:ext cx="468205" cy="345604"/>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ホームベース 37"/>
          <p:cNvSpPr/>
          <p:nvPr/>
        </p:nvSpPr>
        <p:spPr>
          <a:xfrm>
            <a:off x="4304217" y="256738"/>
            <a:ext cx="497592" cy="349474"/>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ホームベース 36"/>
          <p:cNvSpPr/>
          <p:nvPr/>
        </p:nvSpPr>
        <p:spPr>
          <a:xfrm>
            <a:off x="3935895" y="258706"/>
            <a:ext cx="596185" cy="345604"/>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ホームベース 35"/>
          <p:cNvSpPr/>
          <p:nvPr/>
        </p:nvSpPr>
        <p:spPr>
          <a:xfrm>
            <a:off x="3651612" y="258707"/>
            <a:ext cx="549620" cy="345604"/>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ホームベース 33"/>
          <p:cNvSpPr/>
          <p:nvPr/>
        </p:nvSpPr>
        <p:spPr>
          <a:xfrm>
            <a:off x="3408370" y="258707"/>
            <a:ext cx="485325" cy="345604"/>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1922156" y="8646611"/>
            <a:ext cx="1543050" cy="486833"/>
          </a:xfrm>
        </p:spPr>
        <p:txBody>
          <a:bodyPr/>
          <a:lstStyle/>
          <a:p>
            <a:fld id="{BD6F1CBD-B437-47E4-8EA4-6A9B6D02C591}" type="slidenum">
              <a:rPr kumimoji="1" lang="ja-JP" altLang="en-US" sz="1200" smtClean="0">
                <a:solidFill>
                  <a:schemeClr val="tx1"/>
                </a:solidFill>
              </a:rPr>
              <a:t>14</a:t>
            </a:fld>
            <a:endParaRPr kumimoji="1" lang="ja-JP" altLang="en-US" sz="1200">
              <a:solidFill>
                <a:schemeClr val="tx1"/>
              </a:solidFill>
            </a:endParaRPr>
          </a:p>
        </p:txBody>
      </p:sp>
      <p:pic>
        <p:nvPicPr>
          <p:cNvPr id="48" name="図 47"/>
          <p:cNvPicPr>
            <a:picLocks noChangeAspect="1"/>
          </p:cNvPicPr>
          <p:nvPr/>
        </p:nvPicPr>
        <p:blipFill>
          <a:blip r:embed="rId2"/>
          <a:stretch>
            <a:fillRect/>
          </a:stretch>
        </p:blipFill>
        <p:spPr>
          <a:xfrm>
            <a:off x="5926225" y="8890028"/>
            <a:ext cx="920576" cy="323116"/>
          </a:xfrm>
          <a:prstGeom prst="rect">
            <a:avLst/>
          </a:prstGeom>
        </p:spPr>
      </p:pic>
      <p:sp>
        <p:nvSpPr>
          <p:cNvPr id="54" name="テキスト ボックス 53"/>
          <p:cNvSpPr txBox="1"/>
          <p:nvPr/>
        </p:nvSpPr>
        <p:spPr>
          <a:xfrm>
            <a:off x="324410" y="267906"/>
            <a:ext cx="1849242" cy="307777"/>
          </a:xfrm>
          <a:prstGeom prst="rect">
            <a:avLst/>
          </a:prstGeom>
          <a:noFill/>
        </p:spPr>
        <p:txBody>
          <a:bodyPr wrap="square" rtlCol="0">
            <a:spAutoFit/>
          </a:bodyPr>
          <a:lstStyle/>
          <a:p>
            <a:r>
              <a:rPr lang="ja-JP" altLang="en-US" sz="1400" b="1" dirty="0"/>
              <a:t>　もらえるお金</a:t>
            </a:r>
            <a:endParaRPr kumimoji="1" lang="ja-JP" altLang="en-US" sz="1400" b="1" dirty="0"/>
          </a:p>
        </p:txBody>
      </p:sp>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0227" y="220409"/>
            <a:ext cx="303859" cy="293084"/>
          </a:xfrm>
          <a:prstGeom prst="rect">
            <a:avLst/>
          </a:prstGeom>
        </p:spPr>
      </p:pic>
      <p:pic>
        <p:nvPicPr>
          <p:cNvPr id="29" name="図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3834" y="238302"/>
            <a:ext cx="261897" cy="274524"/>
          </a:xfrm>
          <a:prstGeom prst="rect">
            <a:avLst/>
          </a:prstGeom>
        </p:spPr>
      </p:pic>
      <p:sp>
        <p:nvSpPr>
          <p:cNvPr id="51" name="正方形/長方形 50"/>
          <p:cNvSpPr/>
          <p:nvPr/>
        </p:nvSpPr>
        <p:spPr>
          <a:xfrm>
            <a:off x="331693" y="649087"/>
            <a:ext cx="206200" cy="181689"/>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bg1"/>
                </a:solidFill>
              </a:rPr>
              <a:t>７</a:t>
            </a:r>
            <a:endParaRPr kumimoji="1" lang="ja-JP" altLang="en-US" sz="1200" b="1">
              <a:solidFill>
                <a:schemeClr val="bg1"/>
              </a:solidFill>
            </a:endParaRPr>
          </a:p>
        </p:txBody>
      </p:sp>
      <p:sp>
        <p:nvSpPr>
          <p:cNvPr id="33" name="ホームベース 32"/>
          <p:cNvSpPr/>
          <p:nvPr/>
        </p:nvSpPr>
        <p:spPr>
          <a:xfrm>
            <a:off x="3121265" y="260547"/>
            <a:ext cx="536041" cy="343764"/>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3804829" y="268221"/>
            <a:ext cx="45489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lang="en-US" altLang="ja-JP" sz="700" b="1" dirty="0">
                <a:latin typeface="メイリオ" panose="020B0604030504040204" pitchFamily="50" charset="-128"/>
                <a:ea typeface="メイリオ" panose="020B0604030504040204" pitchFamily="50" charset="-128"/>
              </a:rPr>
              <a:t>2</a:t>
            </a:r>
            <a:r>
              <a:rPr kumimoji="1" lang="ja-JP" altLang="en-US" sz="700" b="1" dirty="0">
                <a:latin typeface="メイリオ" panose="020B0604030504040204" pitchFamily="50" charset="-128"/>
                <a:ea typeface="メイリオ" panose="020B0604030504040204" pitchFamily="50" charset="-128"/>
              </a:rPr>
              <a:t>カ月</a:t>
            </a:r>
          </a:p>
        </p:txBody>
      </p:sp>
      <p:sp>
        <p:nvSpPr>
          <p:cNvPr id="30" name="ホームベース 29"/>
          <p:cNvSpPr/>
          <p:nvPr/>
        </p:nvSpPr>
        <p:spPr>
          <a:xfrm flipV="1">
            <a:off x="2844529" y="258707"/>
            <a:ext cx="486839" cy="348067"/>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p:cNvSpPr txBox="1"/>
          <p:nvPr/>
        </p:nvSpPr>
        <p:spPr>
          <a:xfrm>
            <a:off x="2805663" y="322501"/>
            <a:ext cx="492621"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43" name="テキスト ボックス 42"/>
          <p:cNvSpPr txBox="1"/>
          <p:nvPr/>
        </p:nvSpPr>
        <p:spPr>
          <a:xfrm>
            <a:off x="3240467" y="271572"/>
            <a:ext cx="502047"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産後</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８週間</a:t>
            </a:r>
          </a:p>
        </p:txBody>
      </p:sp>
      <p:sp>
        <p:nvSpPr>
          <p:cNvPr id="45" name="テキスト ボックス 44"/>
          <p:cNvSpPr txBox="1"/>
          <p:nvPr/>
        </p:nvSpPr>
        <p:spPr>
          <a:xfrm>
            <a:off x="3573012" y="329775"/>
            <a:ext cx="364970"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p>
        </p:txBody>
      </p:sp>
      <p:sp>
        <p:nvSpPr>
          <p:cNvPr id="46" name="テキスト ボックス 45"/>
          <p:cNvSpPr txBox="1"/>
          <p:nvPr/>
        </p:nvSpPr>
        <p:spPr>
          <a:xfrm>
            <a:off x="4112596" y="283609"/>
            <a:ext cx="503859"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６カ月</a:t>
            </a:r>
          </a:p>
        </p:txBody>
      </p:sp>
      <p:sp>
        <p:nvSpPr>
          <p:cNvPr id="47" name="テキスト ボックス 46"/>
          <p:cNvSpPr txBox="1"/>
          <p:nvPr/>
        </p:nvSpPr>
        <p:spPr>
          <a:xfrm>
            <a:off x="4444085" y="339702"/>
            <a:ext cx="393758" cy="21544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２</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p:txBody>
      </p:sp>
      <p:sp>
        <p:nvSpPr>
          <p:cNvPr id="53" name="テキスト ボックス 52"/>
          <p:cNvSpPr txBox="1"/>
          <p:nvPr/>
        </p:nvSpPr>
        <p:spPr>
          <a:xfrm>
            <a:off x="4702911" y="338715"/>
            <a:ext cx="393758" cy="215444"/>
          </a:xfrm>
          <a:prstGeom prst="rect">
            <a:avLst/>
          </a:prstGeom>
          <a:noFill/>
        </p:spPr>
        <p:txBody>
          <a:bodyPr wrap="square" rtlCol="0">
            <a:spAutoFit/>
          </a:bodyPr>
          <a:lstStyle/>
          <a:p>
            <a:r>
              <a:rPr lang="ja-JP" altLang="en-US" sz="800" b="1" dirty="0">
                <a:latin typeface="メイリオ" panose="020B0604030504040204" pitchFamily="50" charset="-128"/>
                <a:ea typeface="メイリオ" panose="020B0604030504040204" pitchFamily="50" charset="-128"/>
              </a:rPr>
              <a:t>３</a:t>
            </a:r>
            <a:r>
              <a:rPr kumimoji="1" lang="ja-JP" altLang="en-US" sz="800" b="1" dirty="0">
                <a:latin typeface="メイリオ" panose="020B0604030504040204" pitchFamily="50" charset="-128"/>
                <a:ea typeface="メイリオ" panose="020B0604030504040204" pitchFamily="50" charset="-128"/>
              </a:rPr>
              <a:t>歳</a:t>
            </a:r>
            <a:endParaRPr kumimoji="1" lang="en-US" altLang="ja-JP" sz="800" b="1" dirty="0">
              <a:latin typeface="メイリオ" panose="020B0604030504040204" pitchFamily="50" charset="-128"/>
              <a:ea typeface="メイリオ" panose="020B0604030504040204" pitchFamily="50" charset="-128"/>
            </a:endParaRPr>
          </a:p>
        </p:txBody>
      </p:sp>
      <p:sp>
        <p:nvSpPr>
          <p:cNvPr id="55" name="テキスト ボックス 54"/>
          <p:cNvSpPr txBox="1"/>
          <p:nvPr/>
        </p:nvSpPr>
        <p:spPr>
          <a:xfrm>
            <a:off x="4946848" y="305549"/>
            <a:ext cx="418773" cy="276999"/>
          </a:xfrm>
          <a:prstGeom prst="rect">
            <a:avLst/>
          </a:prstGeom>
          <a:noFill/>
        </p:spPr>
        <p:txBody>
          <a:bodyPr wrap="square" rtlCol="0">
            <a:spAutoFit/>
          </a:bodyPr>
          <a:lstStyle/>
          <a:p>
            <a:r>
              <a:rPr lang="ja-JP" altLang="en-US" sz="600" b="1" dirty="0">
                <a:latin typeface="メイリオ" panose="020B0604030504040204" pitchFamily="50" charset="-128"/>
                <a:ea typeface="メイリオ" panose="020B0604030504040204" pitchFamily="50" charset="-128"/>
              </a:rPr>
              <a:t>小学校</a:t>
            </a:r>
            <a:endParaRPr lang="en-US" altLang="ja-JP" sz="600" b="1" dirty="0">
              <a:latin typeface="メイリオ" panose="020B0604030504040204" pitchFamily="50" charset="-128"/>
              <a:ea typeface="メイリオ" panose="020B0604030504040204" pitchFamily="50" charset="-128"/>
            </a:endParaRPr>
          </a:p>
          <a:p>
            <a:r>
              <a:rPr lang="ja-JP" altLang="en-US" sz="600" b="1" dirty="0">
                <a:latin typeface="メイリオ" panose="020B0604030504040204" pitchFamily="50" charset="-128"/>
                <a:ea typeface="メイリオ" panose="020B0604030504040204" pitchFamily="50" charset="-128"/>
              </a:rPr>
              <a:t>入学</a:t>
            </a:r>
            <a:endParaRPr kumimoji="1" lang="en-US" altLang="ja-JP" sz="600" b="1" dirty="0">
              <a:latin typeface="メイリオ" panose="020B0604030504040204" pitchFamily="50" charset="-128"/>
              <a:ea typeface="メイリオ" panose="020B0604030504040204" pitchFamily="50" charset="-128"/>
            </a:endParaRPr>
          </a:p>
        </p:txBody>
      </p:sp>
      <p:sp>
        <p:nvSpPr>
          <p:cNvPr id="56" name="テキスト ボックス 55"/>
          <p:cNvSpPr txBox="1"/>
          <p:nvPr/>
        </p:nvSpPr>
        <p:spPr>
          <a:xfrm>
            <a:off x="5203139" y="282359"/>
            <a:ext cx="534359" cy="323165"/>
          </a:xfrm>
          <a:prstGeom prst="rect">
            <a:avLst/>
          </a:prstGeom>
          <a:noFill/>
        </p:spPr>
        <p:txBody>
          <a:bodyPr wrap="square" rtlCol="0">
            <a:spAutoFit/>
          </a:bodyPr>
          <a:lstStyle/>
          <a:p>
            <a:r>
              <a:rPr lang="ja-JP" altLang="en-US" sz="500" b="1" dirty="0">
                <a:latin typeface="メイリオ" panose="020B0604030504040204" pitchFamily="50" charset="-128"/>
                <a:ea typeface="メイリオ" panose="020B0604030504040204" pitchFamily="50" charset="-128"/>
              </a:rPr>
              <a:t>  小学校</a:t>
            </a:r>
            <a:endParaRPr lang="en-US" altLang="ja-JP" sz="500" b="1" dirty="0">
              <a:latin typeface="メイリオ" panose="020B0604030504040204" pitchFamily="50" charset="-128"/>
              <a:ea typeface="メイリオ" panose="020B0604030504040204" pitchFamily="50" charset="-128"/>
            </a:endParaRPr>
          </a:p>
          <a:p>
            <a:r>
              <a:rPr lang="en-US" altLang="ja-JP" sz="500" b="1" dirty="0">
                <a:latin typeface="メイリオ" panose="020B0604030504040204" pitchFamily="50" charset="-128"/>
                <a:ea typeface="メイリオ" panose="020B0604030504040204" pitchFamily="50" charset="-128"/>
              </a:rPr>
              <a:t>  3</a:t>
            </a:r>
            <a:r>
              <a:rPr lang="ja-JP" altLang="en-US" sz="500" b="1" dirty="0">
                <a:latin typeface="メイリオ" panose="020B0604030504040204" pitchFamily="50" charset="-128"/>
                <a:ea typeface="メイリオ" panose="020B0604030504040204" pitchFamily="50" charset="-128"/>
              </a:rPr>
              <a:t>学年</a:t>
            </a:r>
            <a:endParaRPr lang="en-US" altLang="ja-JP" sz="500" b="1" dirty="0">
              <a:latin typeface="メイリオ" panose="020B0604030504040204" pitchFamily="50" charset="-128"/>
              <a:ea typeface="メイリオ" panose="020B0604030504040204" pitchFamily="50" charset="-128"/>
            </a:endParaRPr>
          </a:p>
          <a:p>
            <a:r>
              <a:rPr lang="ja-JP" altLang="en-US" sz="500" b="1" dirty="0">
                <a:latin typeface="メイリオ" panose="020B0604030504040204" pitchFamily="50" charset="-128"/>
                <a:ea typeface="メイリオ" panose="020B0604030504040204" pitchFamily="50" charset="-128"/>
              </a:rPr>
              <a:t>～高校卒業</a:t>
            </a:r>
            <a:endParaRPr kumimoji="1" lang="en-US" altLang="ja-JP" sz="500" b="1" dirty="0">
              <a:latin typeface="メイリオ" panose="020B0604030504040204" pitchFamily="50" charset="-128"/>
              <a:ea typeface="メイリオ" panose="020B0604030504040204" pitchFamily="50" charset="-128"/>
            </a:endParaRPr>
          </a:p>
        </p:txBody>
      </p:sp>
      <p:sp>
        <p:nvSpPr>
          <p:cNvPr id="57" name="テキスト ボックス 56"/>
          <p:cNvSpPr txBox="1"/>
          <p:nvPr/>
        </p:nvSpPr>
        <p:spPr>
          <a:xfrm>
            <a:off x="276924" y="2699272"/>
            <a:ext cx="5805013" cy="1792697"/>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graphicFrame>
        <p:nvGraphicFramePr>
          <p:cNvPr id="3" name="表 2"/>
          <p:cNvGraphicFramePr>
            <a:graphicFrameLocks noGrp="1"/>
          </p:cNvGraphicFramePr>
          <p:nvPr>
            <p:extLst>
              <p:ext uri="{D42A27DB-BD31-4B8C-83A1-F6EECF244321}">
                <p14:modId xmlns:p14="http://schemas.microsoft.com/office/powerpoint/2010/main" val="3397319999"/>
              </p:ext>
            </p:extLst>
          </p:nvPr>
        </p:nvGraphicFramePr>
        <p:xfrm>
          <a:off x="1099918" y="1699405"/>
          <a:ext cx="4396731" cy="740217"/>
        </p:xfrm>
        <a:graphic>
          <a:graphicData uri="http://schemas.openxmlformats.org/drawingml/2006/table">
            <a:tbl>
              <a:tblPr bandRow="1">
                <a:tableStyleId>{00A15C55-8517-42AA-B614-E9B94910E393}</a:tableStyleId>
              </a:tblPr>
              <a:tblGrid>
                <a:gridCol w="1465577">
                  <a:extLst>
                    <a:ext uri="{9D8B030D-6E8A-4147-A177-3AD203B41FA5}">
                      <a16:colId xmlns:a16="http://schemas.microsoft.com/office/drawing/2014/main" val="147259175"/>
                    </a:ext>
                  </a:extLst>
                </a:gridCol>
                <a:gridCol w="1465577">
                  <a:extLst>
                    <a:ext uri="{9D8B030D-6E8A-4147-A177-3AD203B41FA5}">
                      <a16:colId xmlns:a16="http://schemas.microsoft.com/office/drawing/2014/main" val="2048269083"/>
                    </a:ext>
                  </a:extLst>
                </a:gridCol>
                <a:gridCol w="1465577">
                  <a:extLst>
                    <a:ext uri="{9D8B030D-6E8A-4147-A177-3AD203B41FA5}">
                      <a16:colId xmlns:a16="http://schemas.microsoft.com/office/drawing/2014/main" val="2535053600"/>
                    </a:ext>
                  </a:extLst>
                </a:gridCol>
              </a:tblGrid>
              <a:tr h="289389">
                <a:tc>
                  <a:txBody>
                    <a:bodyPr/>
                    <a:lstStyle/>
                    <a:p>
                      <a:r>
                        <a:rPr kumimoji="1" lang="ja-JP" altLang="en-US" sz="1000"/>
                        <a:t>児童の年齢</a:t>
                      </a:r>
                    </a:p>
                  </a:txBody>
                  <a:tcPr>
                    <a:solidFill>
                      <a:srgbClr val="FFC000"/>
                    </a:solidFill>
                  </a:tcPr>
                </a:tc>
                <a:tc>
                  <a:txBody>
                    <a:bodyPr/>
                    <a:lstStyle/>
                    <a:p>
                      <a:r>
                        <a:rPr kumimoji="1" lang="ja-JP" altLang="en-US" sz="1000"/>
                        <a:t>第１子・第２子</a:t>
                      </a:r>
                    </a:p>
                  </a:txBody>
                  <a:tcPr>
                    <a:solidFill>
                      <a:srgbClr val="FFC000"/>
                    </a:solidFill>
                  </a:tcPr>
                </a:tc>
                <a:tc>
                  <a:txBody>
                    <a:bodyPr/>
                    <a:lstStyle/>
                    <a:p>
                      <a:r>
                        <a:rPr kumimoji="1" lang="ja-JP" altLang="en-US" sz="1000"/>
                        <a:t>第</a:t>
                      </a:r>
                      <a:r>
                        <a:rPr kumimoji="1" lang="en-US" altLang="ja-JP" sz="1000"/>
                        <a:t>3</a:t>
                      </a:r>
                      <a:r>
                        <a:rPr kumimoji="1" lang="ja-JP" altLang="en-US" sz="1000"/>
                        <a:t>子以降</a:t>
                      </a:r>
                    </a:p>
                  </a:txBody>
                  <a:tcPr>
                    <a:solidFill>
                      <a:srgbClr val="FFC000"/>
                    </a:solidFill>
                  </a:tcPr>
                </a:tc>
                <a:extLst>
                  <a:ext uri="{0D108BD9-81ED-4DB2-BD59-A6C34878D82A}">
                    <a16:rowId xmlns:a16="http://schemas.microsoft.com/office/drawing/2014/main" val="3211939037"/>
                  </a:ext>
                </a:extLst>
              </a:tr>
              <a:tr h="225414">
                <a:tc>
                  <a:txBody>
                    <a:bodyPr/>
                    <a:lstStyle/>
                    <a:p>
                      <a:r>
                        <a:rPr kumimoji="1" lang="en-US" altLang="ja-JP" sz="800"/>
                        <a:t>3</a:t>
                      </a:r>
                      <a:r>
                        <a:rPr kumimoji="1" lang="ja-JP" altLang="en-US" sz="800"/>
                        <a:t>歳未満</a:t>
                      </a:r>
                    </a:p>
                  </a:txBody>
                  <a:tcPr>
                    <a:solidFill>
                      <a:schemeClr val="accent4">
                        <a:lumMod val="20000"/>
                        <a:lumOff val="80000"/>
                      </a:schemeClr>
                    </a:solidFill>
                  </a:tcPr>
                </a:tc>
                <a:tc>
                  <a:txBody>
                    <a:bodyPr/>
                    <a:lstStyle/>
                    <a:p>
                      <a:r>
                        <a:rPr kumimoji="1" lang="en-US" altLang="ja-JP" sz="800" dirty="0"/>
                        <a:t>15,000</a:t>
                      </a:r>
                      <a:r>
                        <a:rPr kumimoji="1" lang="ja-JP" altLang="en-US" sz="800" dirty="0"/>
                        <a:t>円</a:t>
                      </a:r>
                    </a:p>
                  </a:txBody>
                  <a:tcPr>
                    <a:solidFill>
                      <a:schemeClr val="accent4">
                        <a:lumMod val="20000"/>
                        <a:lumOff val="80000"/>
                      </a:schemeClr>
                    </a:solidFill>
                  </a:tcPr>
                </a:tc>
                <a:tc>
                  <a:txBody>
                    <a:bodyPr/>
                    <a:lstStyle/>
                    <a:p>
                      <a:r>
                        <a:rPr kumimoji="1" lang="en-US" altLang="ja-JP" sz="800"/>
                        <a:t>30,000</a:t>
                      </a:r>
                      <a:r>
                        <a:rPr kumimoji="1" lang="ja-JP" altLang="en-US" sz="800"/>
                        <a:t>円</a:t>
                      </a:r>
                    </a:p>
                  </a:txBody>
                  <a:tcPr>
                    <a:solidFill>
                      <a:schemeClr val="accent4">
                        <a:lumMod val="20000"/>
                        <a:lumOff val="80000"/>
                      </a:schemeClr>
                    </a:solidFill>
                  </a:tcPr>
                </a:tc>
                <a:extLst>
                  <a:ext uri="{0D108BD9-81ED-4DB2-BD59-A6C34878D82A}">
                    <a16:rowId xmlns:a16="http://schemas.microsoft.com/office/drawing/2014/main" val="2650295315"/>
                  </a:ext>
                </a:extLst>
              </a:tr>
              <a:tr h="225414">
                <a:tc>
                  <a:txBody>
                    <a:bodyPr/>
                    <a:lstStyle/>
                    <a:p>
                      <a:r>
                        <a:rPr kumimoji="1" lang="en-US" altLang="ja-JP" sz="800"/>
                        <a:t>3</a:t>
                      </a:r>
                      <a:r>
                        <a:rPr kumimoji="1" lang="ja-JP" altLang="en-US" sz="800"/>
                        <a:t>歳以上</a:t>
                      </a:r>
                    </a:p>
                  </a:txBody>
                  <a:tcPr>
                    <a:solidFill>
                      <a:schemeClr val="accent4">
                        <a:lumMod val="20000"/>
                        <a:lumOff val="80000"/>
                      </a:schemeClr>
                    </a:solidFill>
                  </a:tcPr>
                </a:tc>
                <a:tc>
                  <a:txBody>
                    <a:bodyPr/>
                    <a:lstStyle/>
                    <a:p>
                      <a:r>
                        <a:rPr kumimoji="1" lang="en-US" altLang="ja-JP" sz="800"/>
                        <a:t>10,000</a:t>
                      </a:r>
                      <a:r>
                        <a:rPr kumimoji="1" lang="ja-JP" altLang="en-US" sz="800"/>
                        <a:t>円</a:t>
                      </a:r>
                    </a:p>
                  </a:txBody>
                  <a:tcPr>
                    <a:solidFill>
                      <a:schemeClr val="accent4">
                        <a:lumMod val="20000"/>
                        <a:lumOff val="80000"/>
                      </a:schemeClr>
                    </a:solidFill>
                  </a:tcPr>
                </a:tc>
                <a:tc>
                  <a:txBody>
                    <a:bodyPr/>
                    <a:lstStyle/>
                    <a:p>
                      <a:r>
                        <a:rPr kumimoji="1" lang="en-US" altLang="ja-JP" sz="800" dirty="0"/>
                        <a:t>30,000</a:t>
                      </a:r>
                      <a:r>
                        <a:rPr kumimoji="1" lang="ja-JP" altLang="en-US" sz="800" dirty="0"/>
                        <a:t>円</a:t>
                      </a:r>
                    </a:p>
                  </a:txBody>
                  <a:tcPr>
                    <a:solidFill>
                      <a:schemeClr val="accent4">
                        <a:lumMod val="20000"/>
                        <a:lumOff val="80000"/>
                      </a:schemeClr>
                    </a:solidFill>
                  </a:tcPr>
                </a:tc>
                <a:extLst>
                  <a:ext uri="{0D108BD9-81ED-4DB2-BD59-A6C34878D82A}">
                    <a16:rowId xmlns:a16="http://schemas.microsoft.com/office/drawing/2014/main" val="365085299"/>
                  </a:ext>
                </a:extLst>
              </a:tr>
            </a:tbl>
          </a:graphicData>
        </a:graphic>
      </p:graphicFrame>
    </p:spTree>
    <p:extLst>
      <p:ext uri="{BB962C8B-B14F-4D97-AF65-F5344CB8AC3E}">
        <p14:creationId xmlns:p14="http://schemas.microsoft.com/office/powerpoint/2010/main" val="3896936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p:cNvSpPr txBox="1"/>
          <p:nvPr/>
        </p:nvSpPr>
        <p:spPr>
          <a:xfrm>
            <a:off x="360346" y="177244"/>
            <a:ext cx="5789091" cy="4462760"/>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r>
              <a:rPr lang="ja-JP" altLang="en-US" sz="1400" b="1" dirty="0"/>
              <a:t>補填されるお金</a:t>
            </a:r>
            <a:endParaRPr lang="en-US" altLang="ja-JP" sz="1400" b="1" dirty="0"/>
          </a:p>
          <a:p>
            <a:r>
              <a:rPr lang="ja-JP" altLang="en-US" sz="1000" b="1" dirty="0"/>
              <a:t>      出産手当金</a:t>
            </a:r>
            <a:r>
              <a:rPr lang="en-US" altLang="ja-JP" sz="1000" b="1" dirty="0"/>
              <a:t>(</a:t>
            </a:r>
            <a:r>
              <a:rPr lang="ja-JP" altLang="en-US" sz="1000" b="1" dirty="0"/>
              <a:t>協会けんぽ</a:t>
            </a:r>
            <a:r>
              <a:rPr lang="en-US" altLang="ja-JP" sz="1000" b="1" dirty="0"/>
              <a:t>)</a:t>
            </a:r>
          </a:p>
          <a:p>
            <a:r>
              <a:rPr lang="ja-JP" altLang="en-US" sz="1000" b="1" dirty="0"/>
              <a:t>　</a:t>
            </a:r>
            <a:endParaRPr lang="en-US" altLang="ja-JP" sz="1000" b="1" dirty="0"/>
          </a:p>
          <a:p>
            <a:r>
              <a:rPr lang="ja-JP" altLang="en-US" sz="1000" b="1" dirty="0"/>
              <a:t>　</a:t>
            </a:r>
            <a:r>
              <a:rPr lang="ja-JP" altLang="en-US" sz="1000" dirty="0"/>
              <a:t>出産のために会社を休んだ際に支給される手当のこと</a:t>
            </a:r>
            <a:endParaRPr lang="en-US" altLang="ja-JP" sz="1000" b="1" dirty="0"/>
          </a:p>
          <a:p>
            <a:r>
              <a:rPr lang="ja-JP" altLang="en-US" sz="1000" b="1" dirty="0"/>
              <a:t>　</a:t>
            </a:r>
            <a:endParaRPr lang="en-US" altLang="ja-JP" sz="1000" b="1" dirty="0"/>
          </a:p>
          <a:p>
            <a:endParaRPr lang="en-US" altLang="ja-JP" sz="1000" b="1" dirty="0"/>
          </a:p>
          <a:p>
            <a:r>
              <a:rPr lang="ja-JP" altLang="en-US" sz="1000" b="1" dirty="0"/>
              <a:t>　</a:t>
            </a:r>
            <a:endParaRPr lang="en-US" altLang="ja-JP" sz="1000" dirty="0"/>
          </a:p>
          <a:p>
            <a:endParaRPr lang="en-US" altLang="ja-JP" sz="1000"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r>
              <a:rPr lang="ja-JP" altLang="en-US" sz="1000" b="1" dirty="0"/>
              <a:t>　</a:t>
            </a:r>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r>
              <a:rPr lang="ja-JP" altLang="en-US" sz="1000" b="1" dirty="0"/>
              <a:t>　</a:t>
            </a:r>
            <a:endParaRPr lang="en-US" altLang="ja-JP" sz="1000" b="1" dirty="0"/>
          </a:p>
          <a:p>
            <a:endParaRPr lang="en-US" altLang="ja-JP" sz="1000" dirty="0"/>
          </a:p>
          <a:p>
            <a:endParaRPr lang="en-US" altLang="ja-JP" sz="1000" dirty="0"/>
          </a:p>
          <a:p>
            <a:endParaRPr lang="en-US" altLang="ja-JP" sz="1000" dirty="0"/>
          </a:p>
          <a:p>
            <a:endParaRPr lang="en-US" altLang="ja-JP" sz="1000" dirty="0"/>
          </a:p>
        </p:txBody>
      </p:sp>
      <p:sp>
        <p:nvSpPr>
          <p:cNvPr id="93" name="ホームベース 92"/>
          <p:cNvSpPr/>
          <p:nvPr/>
        </p:nvSpPr>
        <p:spPr>
          <a:xfrm>
            <a:off x="4243314" y="288767"/>
            <a:ext cx="536041" cy="316633"/>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2050948" y="8726311"/>
            <a:ext cx="1543050" cy="486833"/>
          </a:xfrm>
        </p:spPr>
        <p:txBody>
          <a:bodyPr/>
          <a:lstStyle/>
          <a:p>
            <a:fld id="{BD6F1CBD-B437-47E4-8EA4-6A9B6D02C591}" type="slidenum">
              <a:rPr kumimoji="1" lang="ja-JP" altLang="en-US" sz="1200" smtClean="0">
                <a:solidFill>
                  <a:schemeClr val="tx1"/>
                </a:solidFill>
              </a:rPr>
              <a:t>15</a:t>
            </a:fld>
            <a:endParaRPr kumimoji="1" lang="ja-JP" altLang="en-US" sz="1200">
              <a:solidFill>
                <a:schemeClr val="tx1"/>
              </a:solidFill>
            </a:endParaRPr>
          </a:p>
        </p:txBody>
      </p:sp>
      <p:sp>
        <p:nvSpPr>
          <p:cNvPr id="16" name="テキスト ボックス 15"/>
          <p:cNvSpPr txBox="1"/>
          <p:nvPr/>
        </p:nvSpPr>
        <p:spPr>
          <a:xfrm>
            <a:off x="6675785" y="2839139"/>
            <a:ext cx="2356384" cy="246221"/>
          </a:xfrm>
          <a:prstGeom prst="rect">
            <a:avLst/>
          </a:prstGeom>
          <a:noFill/>
        </p:spPr>
        <p:txBody>
          <a:bodyPr wrap="square" rtlCol="0">
            <a:spAutoFit/>
          </a:bodyPr>
          <a:lstStyle/>
          <a:p>
            <a:r>
              <a:rPr lang="ja-JP" altLang="en-US" sz="1000" dirty="0"/>
              <a:t>　</a:t>
            </a:r>
            <a:endParaRPr lang="en-US" altLang="ja-JP" sz="1000" dirty="0"/>
          </a:p>
        </p:txBody>
      </p:sp>
      <p:sp>
        <p:nvSpPr>
          <p:cNvPr id="22" name="フローチャート: 代替処理 21"/>
          <p:cNvSpPr/>
          <p:nvPr/>
        </p:nvSpPr>
        <p:spPr>
          <a:xfrm>
            <a:off x="434490" y="958160"/>
            <a:ext cx="3072928" cy="969755"/>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sp>
        <p:nvSpPr>
          <p:cNvPr id="23" name="テキスト ボックス 22"/>
          <p:cNvSpPr txBox="1"/>
          <p:nvPr/>
        </p:nvSpPr>
        <p:spPr>
          <a:xfrm>
            <a:off x="605218" y="967155"/>
            <a:ext cx="1773644" cy="400110"/>
          </a:xfrm>
          <a:prstGeom prst="rect">
            <a:avLst/>
          </a:prstGeom>
          <a:noFill/>
        </p:spPr>
        <p:txBody>
          <a:bodyPr wrap="square" rtlCol="0">
            <a:spAutoFit/>
          </a:bodyPr>
          <a:lstStyle/>
          <a:p>
            <a:r>
              <a:rPr lang="ja-JP" altLang="en-US" sz="1000" dirty="0"/>
              <a:t>　出産手当金の支給条件</a:t>
            </a:r>
            <a:endParaRPr lang="en-US" altLang="ja-JP" sz="1000" dirty="0"/>
          </a:p>
          <a:p>
            <a:endParaRPr lang="en-US" altLang="ja-JP" sz="1000" dirty="0"/>
          </a:p>
        </p:txBody>
      </p:sp>
      <p:pic>
        <p:nvPicPr>
          <p:cNvPr id="24" name="図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288" y="977009"/>
            <a:ext cx="304906" cy="312735"/>
          </a:xfrm>
          <a:prstGeom prst="rect">
            <a:avLst/>
          </a:prstGeom>
        </p:spPr>
      </p:pic>
      <p:sp>
        <p:nvSpPr>
          <p:cNvPr id="25" name="テキスト ボックス 24"/>
          <p:cNvSpPr txBox="1"/>
          <p:nvPr/>
        </p:nvSpPr>
        <p:spPr>
          <a:xfrm>
            <a:off x="598642" y="1240285"/>
            <a:ext cx="3056651" cy="707886"/>
          </a:xfrm>
          <a:prstGeom prst="rect">
            <a:avLst/>
          </a:prstGeom>
          <a:noFill/>
        </p:spPr>
        <p:txBody>
          <a:bodyPr wrap="square" rtlCol="0">
            <a:spAutoFit/>
          </a:bodyPr>
          <a:lstStyle/>
          <a:p>
            <a:r>
              <a:rPr lang="ja-JP" altLang="en-US" sz="1000" dirty="0"/>
              <a:t>　①勤務先で健康保険に加入している</a:t>
            </a:r>
            <a:endParaRPr lang="en-US" altLang="ja-JP" sz="1000" dirty="0"/>
          </a:p>
          <a:p>
            <a:r>
              <a:rPr lang="ja-JP" altLang="en-US" sz="1000" dirty="0"/>
              <a:t>　②妊娠</a:t>
            </a:r>
            <a:r>
              <a:rPr lang="en-US" altLang="ja-JP" sz="1000" dirty="0"/>
              <a:t>4</a:t>
            </a:r>
            <a:r>
              <a:rPr lang="ja-JP" altLang="en-US" sz="1000" dirty="0"/>
              <a:t>ヵ月（</a:t>
            </a:r>
            <a:r>
              <a:rPr lang="en-US" altLang="ja-JP" sz="1000" dirty="0"/>
              <a:t>85</a:t>
            </a:r>
            <a:r>
              <a:rPr lang="ja-JP" altLang="en-US" sz="1000" dirty="0"/>
              <a:t>日）以降の出産である</a:t>
            </a:r>
            <a:endParaRPr lang="en-US" altLang="ja-JP" sz="1000" dirty="0"/>
          </a:p>
          <a:p>
            <a:r>
              <a:rPr lang="ja-JP" altLang="en-US" sz="1000" dirty="0"/>
              <a:t>　③出産のための休業をしており給与支給がない　</a:t>
            </a:r>
            <a:endParaRPr lang="en-US" altLang="ja-JP" sz="1000" dirty="0"/>
          </a:p>
          <a:p>
            <a:endParaRPr lang="en-US" altLang="ja-JP" sz="1000" dirty="0"/>
          </a:p>
        </p:txBody>
      </p:sp>
      <p:sp>
        <p:nvSpPr>
          <p:cNvPr id="26" name="フローチャート: 代替処理 25"/>
          <p:cNvSpPr/>
          <p:nvPr/>
        </p:nvSpPr>
        <p:spPr>
          <a:xfrm>
            <a:off x="3580772" y="924848"/>
            <a:ext cx="2369966" cy="97556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pic>
        <p:nvPicPr>
          <p:cNvPr id="27" name="図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1869" y="985438"/>
            <a:ext cx="276545" cy="283647"/>
          </a:xfrm>
          <a:prstGeom prst="rect">
            <a:avLst/>
          </a:prstGeom>
        </p:spPr>
      </p:pic>
      <p:sp>
        <p:nvSpPr>
          <p:cNvPr id="28" name="テキスト ボックス 27"/>
          <p:cNvSpPr txBox="1"/>
          <p:nvPr/>
        </p:nvSpPr>
        <p:spPr>
          <a:xfrm>
            <a:off x="3693776" y="952896"/>
            <a:ext cx="1773644" cy="400110"/>
          </a:xfrm>
          <a:prstGeom prst="rect">
            <a:avLst/>
          </a:prstGeom>
          <a:noFill/>
        </p:spPr>
        <p:txBody>
          <a:bodyPr wrap="square" rtlCol="0">
            <a:spAutoFit/>
          </a:bodyPr>
          <a:lstStyle/>
          <a:p>
            <a:r>
              <a:rPr lang="ja-JP" altLang="en-US" sz="1000" dirty="0"/>
              <a:t>　支給対象期間</a:t>
            </a:r>
            <a:endParaRPr lang="en-US" altLang="ja-JP" sz="1000" dirty="0"/>
          </a:p>
          <a:p>
            <a:endParaRPr lang="en-US" altLang="ja-JP" sz="1000" dirty="0"/>
          </a:p>
        </p:txBody>
      </p:sp>
      <p:sp>
        <p:nvSpPr>
          <p:cNvPr id="29" name="テキスト ボックス 28"/>
          <p:cNvSpPr txBox="1"/>
          <p:nvPr/>
        </p:nvSpPr>
        <p:spPr>
          <a:xfrm>
            <a:off x="3735353" y="1203993"/>
            <a:ext cx="2272757" cy="861774"/>
          </a:xfrm>
          <a:prstGeom prst="rect">
            <a:avLst/>
          </a:prstGeom>
          <a:noFill/>
        </p:spPr>
        <p:txBody>
          <a:bodyPr wrap="square" rtlCol="0">
            <a:spAutoFit/>
          </a:bodyPr>
          <a:lstStyle/>
          <a:p>
            <a:r>
              <a:rPr lang="ja-JP" altLang="en-US" sz="1000" dirty="0"/>
              <a:t>産前産後休業期間</a:t>
            </a:r>
            <a:endParaRPr lang="en-US" altLang="ja-JP" sz="1000" dirty="0"/>
          </a:p>
          <a:p>
            <a:r>
              <a:rPr lang="en-US" altLang="ja-JP" sz="1000" dirty="0"/>
              <a:t>(</a:t>
            </a:r>
            <a:r>
              <a:rPr lang="ja-JP" altLang="en-US" sz="1000" dirty="0"/>
              <a:t>出産予定日より遅れて出産した場合も、対象となる</a:t>
            </a:r>
            <a:r>
              <a:rPr lang="en-US" altLang="ja-JP" sz="1000" dirty="0"/>
              <a:t>)</a:t>
            </a:r>
          </a:p>
          <a:p>
            <a:r>
              <a:rPr lang="ja-JP" altLang="en-US" sz="1000" dirty="0"/>
              <a:t>　</a:t>
            </a:r>
            <a:endParaRPr lang="en-US" altLang="ja-JP" sz="1000" dirty="0"/>
          </a:p>
          <a:p>
            <a:endParaRPr lang="en-US" altLang="ja-JP" sz="1000" dirty="0"/>
          </a:p>
        </p:txBody>
      </p:sp>
      <p:sp>
        <p:nvSpPr>
          <p:cNvPr id="30" name="フローチャート: 代替処理 29"/>
          <p:cNvSpPr/>
          <p:nvPr/>
        </p:nvSpPr>
        <p:spPr>
          <a:xfrm>
            <a:off x="423958" y="2040911"/>
            <a:ext cx="5526780" cy="2303100"/>
          </a:xfrm>
          <a:prstGeom prst="flowChartAlternateProcess">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pic>
        <p:nvPicPr>
          <p:cNvPr id="31" name="図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232" y="2152801"/>
            <a:ext cx="303989" cy="311795"/>
          </a:xfrm>
          <a:prstGeom prst="rect">
            <a:avLst/>
          </a:prstGeom>
        </p:spPr>
      </p:pic>
      <p:sp>
        <p:nvSpPr>
          <p:cNvPr id="32" name="テキスト ボックス 31"/>
          <p:cNvSpPr txBox="1"/>
          <p:nvPr/>
        </p:nvSpPr>
        <p:spPr>
          <a:xfrm>
            <a:off x="633761" y="2116354"/>
            <a:ext cx="1773644" cy="400110"/>
          </a:xfrm>
          <a:prstGeom prst="rect">
            <a:avLst/>
          </a:prstGeom>
          <a:noFill/>
        </p:spPr>
        <p:txBody>
          <a:bodyPr wrap="square" rtlCol="0">
            <a:spAutoFit/>
          </a:bodyPr>
          <a:lstStyle/>
          <a:p>
            <a:r>
              <a:rPr lang="ja-JP" altLang="en-US" sz="1000" dirty="0"/>
              <a:t>　１日あたりの支給額</a:t>
            </a:r>
            <a:endParaRPr lang="en-US" altLang="ja-JP" sz="1000" dirty="0"/>
          </a:p>
          <a:p>
            <a:endParaRPr lang="en-US" altLang="ja-JP" sz="1000" dirty="0"/>
          </a:p>
        </p:txBody>
      </p:sp>
      <p:sp>
        <p:nvSpPr>
          <p:cNvPr id="33" name="テキスト ボックス 32"/>
          <p:cNvSpPr txBox="1"/>
          <p:nvPr/>
        </p:nvSpPr>
        <p:spPr>
          <a:xfrm>
            <a:off x="905221" y="2342343"/>
            <a:ext cx="2397444" cy="400110"/>
          </a:xfrm>
          <a:prstGeom prst="rect">
            <a:avLst/>
          </a:prstGeom>
          <a:noFill/>
        </p:spPr>
        <p:txBody>
          <a:bodyPr wrap="square" rtlCol="0">
            <a:spAutoFit/>
          </a:bodyPr>
          <a:lstStyle/>
          <a:p>
            <a:r>
              <a:rPr kumimoji="1" lang="ja-JP" altLang="en-US" sz="1000" dirty="0"/>
              <a:t>支給開始日以前の継続した</a:t>
            </a:r>
            <a:r>
              <a:rPr kumimoji="1" lang="en-US" altLang="ja-JP" sz="1000" dirty="0"/>
              <a:t>12</a:t>
            </a:r>
            <a:r>
              <a:rPr kumimoji="1" lang="ja-JP" altLang="en-US" sz="1000" dirty="0"/>
              <a:t>カ月間の各月の標準報酬月額を平均</a:t>
            </a:r>
            <a:r>
              <a:rPr lang="ja-JP" altLang="en-US" sz="1000" dirty="0"/>
              <a:t>した額</a:t>
            </a:r>
            <a:endParaRPr kumimoji="1" lang="ja-JP" altLang="en-US" sz="1000" dirty="0"/>
          </a:p>
        </p:txBody>
      </p:sp>
      <p:sp>
        <p:nvSpPr>
          <p:cNvPr id="35" name="テキスト ボックス 34"/>
          <p:cNvSpPr txBox="1"/>
          <p:nvPr/>
        </p:nvSpPr>
        <p:spPr>
          <a:xfrm>
            <a:off x="1565217" y="2755141"/>
            <a:ext cx="1860610" cy="246221"/>
          </a:xfrm>
          <a:prstGeom prst="rect">
            <a:avLst/>
          </a:prstGeom>
          <a:noFill/>
        </p:spPr>
        <p:txBody>
          <a:bodyPr wrap="square" rtlCol="0">
            <a:spAutoFit/>
          </a:bodyPr>
          <a:lstStyle/>
          <a:p>
            <a:r>
              <a:rPr kumimoji="1" lang="ja-JP" altLang="en-US" sz="1000" dirty="0"/>
              <a:t>　　</a:t>
            </a:r>
            <a:r>
              <a:rPr kumimoji="1" lang="en-US" altLang="ja-JP" sz="1000" dirty="0"/>
              <a:t>30</a:t>
            </a:r>
            <a:endParaRPr kumimoji="1" lang="ja-JP" altLang="en-US" sz="1000" dirty="0"/>
          </a:p>
        </p:txBody>
      </p:sp>
      <p:cxnSp>
        <p:nvCxnSpPr>
          <p:cNvPr id="37" name="直線コネクタ 36"/>
          <p:cNvCxnSpPr/>
          <p:nvPr/>
        </p:nvCxnSpPr>
        <p:spPr>
          <a:xfrm flipV="1">
            <a:off x="928246" y="2723483"/>
            <a:ext cx="2297711" cy="72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テキスト ボックス 39"/>
          <p:cNvSpPr txBox="1"/>
          <p:nvPr/>
        </p:nvSpPr>
        <p:spPr>
          <a:xfrm>
            <a:off x="3264820" y="2600372"/>
            <a:ext cx="336658" cy="246221"/>
          </a:xfrm>
          <a:prstGeom prst="rect">
            <a:avLst/>
          </a:prstGeom>
          <a:noFill/>
        </p:spPr>
        <p:txBody>
          <a:bodyPr wrap="square" rtlCol="0">
            <a:spAutoFit/>
          </a:bodyPr>
          <a:lstStyle/>
          <a:p>
            <a:r>
              <a:rPr kumimoji="1" lang="en-US" altLang="ja-JP" sz="1000" dirty="0"/>
              <a:t>×</a:t>
            </a:r>
            <a:endParaRPr kumimoji="1" lang="ja-JP" altLang="en-US" sz="1000" dirty="0"/>
          </a:p>
        </p:txBody>
      </p:sp>
      <p:sp>
        <p:nvSpPr>
          <p:cNvPr id="41" name="テキスト ボックス 40"/>
          <p:cNvSpPr txBox="1"/>
          <p:nvPr/>
        </p:nvSpPr>
        <p:spPr>
          <a:xfrm>
            <a:off x="3602989" y="2428829"/>
            <a:ext cx="2397444" cy="246221"/>
          </a:xfrm>
          <a:prstGeom prst="rect">
            <a:avLst/>
          </a:prstGeom>
          <a:noFill/>
        </p:spPr>
        <p:txBody>
          <a:bodyPr wrap="square" rtlCol="0">
            <a:spAutoFit/>
          </a:bodyPr>
          <a:lstStyle/>
          <a:p>
            <a:r>
              <a:rPr lang="ja-JP" altLang="en-US" sz="1000" dirty="0"/>
              <a:t>２</a:t>
            </a:r>
            <a:endParaRPr kumimoji="1" lang="ja-JP" altLang="en-US" sz="1000" dirty="0"/>
          </a:p>
        </p:txBody>
      </p:sp>
      <p:cxnSp>
        <p:nvCxnSpPr>
          <p:cNvPr id="42" name="直線コネクタ 41"/>
          <p:cNvCxnSpPr/>
          <p:nvPr/>
        </p:nvCxnSpPr>
        <p:spPr>
          <a:xfrm>
            <a:off x="3533860" y="2720631"/>
            <a:ext cx="473756" cy="1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テキスト ボックス 43"/>
          <p:cNvSpPr txBox="1"/>
          <p:nvPr/>
        </p:nvSpPr>
        <p:spPr>
          <a:xfrm>
            <a:off x="3604847" y="2749173"/>
            <a:ext cx="322424" cy="246221"/>
          </a:xfrm>
          <a:prstGeom prst="rect">
            <a:avLst/>
          </a:prstGeom>
          <a:noFill/>
        </p:spPr>
        <p:txBody>
          <a:bodyPr wrap="square" rtlCol="0">
            <a:spAutoFit/>
          </a:bodyPr>
          <a:lstStyle/>
          <a:p>
            <a:r>
              <a:rPr lang="ja-JP" altLang="en-US" sz="1000" dirty="0"/>
              <a:t>３</a:t>
            </a:r>
            <a:endParaRPr kumimoji="1" lang="ja-JP" altLang="en-US" sz="1000" dirty="0"/>
          </a:p>
        </p:txBody>
      </p:sp>
      <p:sp>
        <p:nvSpPr>
          <p:cNvPr id="46" name="テキスト ボックス 45"/>
          <p:cNvSpPr txBox="1"/>
          <p:nvPr/>
        </p:nvSpPr>
        <p:spPr>
          <a:xfrm>
            <a:off x="584595" y="3071164"/>
            <a:ext cx="5024671" cy="1015663"/>
          </a:xfrm>
          <a:prstGeom prst="rect">
            <a:avLst/>
          </a:prstGeom>
          <a:noFill/>
        </p:spPr>
        <p:txBody>
          <a:bodyPr wrap="square" rtlCol="0">
            <a:spAutoFit/>
          </a:bodyPr>
          <a:lstStyle/>
          <a:p>
            <a:r>
              <a:rPr lang="en-US" altLang="ja-JP" sz="1000" dirty="0"/>
              <a:t>※</a:t>
            </a:r>
            <a:r>
              <a:rPr lang="ja-JP" altLang="en-US" sz="1000" dirty="0"/>
              <a:t>支給開始日の以前の期間が</a:t>
            </a:r>
            <a:r>
              <a:rPr lang="en-US" altLang="ja-JP" sz="1000" dirty="0"/>
              <a:t>12</a:t>
            </a:r>
            <a:r>
              <a:rPr lang="ja-JP" altLang="en-US" sz="1000" dirty="0"/>
              <a:t>ヶ月に満たない場合は、次のいずれか低い額を使用して計算する。</a:t>
            </a:r>
          </a:p>
          <a:p>
            <a:r>
              <a:rPr lang="ja-JP" altLang="en-US" sz="1000" dirty="0"/>
              <a:t>      ①　支給開始日の属する月以前の継続した各月の標準報酬月額の平均額</a:t>
            </a:r>
          </a:p>
          <a:p>
            <a:r>
              <a:rPr lang="ja-JP" altLang="en-US" sz="1000" dirty="0"/>
              <a:t>      ②　標準報酬月額の平均額</a:t>
            </a:r>
          </a:p>
          <a:p>
            <a:r>
              <a:rPr lang="ja-JP" altLang="en-US" sz="1000" dirty="0"/>
              <a:t>　　　　</a:t>
            </a:r>
            <a:r>
              <a:rPr lang="en-US" altLang="ja-JP" sz="1000" dirty="0"/>
              <a:t>30</a:t>
            </a:r>
            <a:r>
              <a:rPr lang="ja-JP" altLang="en-US" sz="1000" dirty="0"/>
              <a:t>万円：支給開始日が令和</a:t>
            </a:r>
            <a:r>
              <a:rPr lang="en-US" altLang="ja-JP" sz="1000" dirty="0"/>
              <a:t>7</a:t>
            </a:r>
            <a:r>
              <a:rPr lang="ja-JP" altLang="en-US" sz="1000" dirty="0"/>
              <a:t>年</a:t>
            </a:r>
            <a:r>
              <a:rPr lang="en-US" altLang="ja-JP" sz="1000" dirty="0"/>
              <a:t>3</a:t>
            </a:r>
            <a:r>
              <a:rPr lang="ja-JP" altLang="en-US" sz="1000" dirty="0"/>
              <a:t>月</a:t>
            </a:r>
            <a:r>
              <a:rPr lang="en-US" altLang="ja-JP" sz="1000" dirty="0"/>
              <a:t>31</a:t>
            </a:r>
            <a:r>
              <a:rPr lang="ja-JP" altLang="en-US" sz="1000" dirty="0"/>
              <a:t>日以前の方</a:t>
            </a:r>
          </a:p>
          <a:p>
            <a:r>
              <a:rPr lang="ja-JP" altLang="en-US" sz="1000" dirty="0"/>
              <a:t>　　　　</a:t>
            </a:r>
            <a:r>
              <a:rPr lang="en-US" altLang="ja-JP" sz="1000" dirty="0"/>
              <a:t>32</a:t>
            </a:r>
            <a:r>
              <a:rPr lang="ja-JP" altLang="en-US" sz="1000" dirty="0"/>
              <a:t>万円：支給開始日が令和</a:t>
            </a:r>
            <a:r>
              <a:rPr lang="en-US" altLang="ja-JP" sz="1000" dirty="0"/>
              <a:t>7</a:t>
            </a:r>
            <a:r>
              <a:rPr lang="ja-JP" altLang="en-US" sz="1000" dirty="0"/>
              <a:t>年</a:t>
            </a:r>
            <a:r>
              <a:rPr lang="en-US" altLang="ja-JP" sz="1000" dirty="0"/>
              <a:t>4</a:t>
            </a:r>
            <a:r>
              <a:rPr lang="ja-JP" altLang="en-US" sz="1000" dirty="0"/>
              <a:t>月</a:t>
            </a:r>
            <a:r>
              <a:rPr lang="en-US" altLang="ja-JP" sz="1000" dirty="0"/>
              <a:t>1</a:t>
            </a:r>
            <a:r>
              <a:rPr lang="ja-JP" altLang="en-US" sz="1000" dirty="0"/>
              <a:t>日以降の方</a:t>
            </a:r>
            <a:endParaRPr kumimoji="1" lang="ja-JP" altLang="en-US" sz="1000" dirty="0"/>
          </a:p>
        </p:txBody>
      </p:sp>
      <p:pic>
        <p:nvPicPr>
          <p:cNvPr id="47" name="図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0948" y="131663"/>
            <a:ext cx="274462" cy="299650"/>
          </a:xfrm>
          <a:prstGeom prst="rect">
            <a:avLst/>
          </a:prstGeom>
        </p:spPr>
      </p:pic>
      <p:pic>
        <p:nvPicPr>
          <p:cNvPr id="48" name="図 47"/>
          <p:cNvPicPr>
            <a:picLocks noChangeAspect="1"/>
          </p:cNvPicPr>
          <p:nvPr/>
        </p:nvPicPr>
        <p:blipFill>
          <a:blip r:embed="rId6"/>
          <a:stretch>
            <a:fillRect/>
          </a:stretch>
        </p:blipFill>
        <p:spPr>
          <a:xfrm>
            <a:off x="5926225" y="8890028"/>
            <a:ext cx="920576" cy="323116"/>
          </a:xfrm>
          <a:prstGeom prst="rect">
            <a:avLst/>
          </a:prstGeom>
        </p:spPr>
      </p:pic>
      <p:sp>
        <p:nvSpPr>
          <p:cNvPr id="92" name="ホームベース 91"/>
          <p:cNvSpPr/>
          <p:nvPr/>
        </p:nvSpPr>
        <p:spPr>
          <a:xfrm flipV="1">
            <a:off x="3763674" y="288768"/>
            <a:ext cx="635845" cy="316634"/>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ホームベース 90"/>
          <p:cNvSpPr/>
          <p:nvPr/>
        </p:nvSpPr>
        <p:spPr>
          <a:xfrm>
            <a:off x="3507418" y="282236"/>
            <a:ext cx="551757" cy="323167"/>
          </a:xfrm>
          <a:prstGeom prst="homePlat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テキスト ボックス 93"/>
          <p:cNvSpPr txBox="1"/>
          <p:nvPr/>
        </p:nvSpPr>
        <p:spPr>
          <a:xfrm>
            <a:off x="3536030" y="302392"/>
            <a:ext cx="496560"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産前</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６週間</a:t>
            </a:r>
          </a:p>
        </p:txBody>
      </p:sp>
      <p:sp>
        <p:nvSpPr>
          <p:cNvPr id="95" name="テキスト ボックス 94"/>
          <p:cNvSpPr txBox="1"/>
          <p:nvPr/>
        </p:nvSpPr>
        <p:spPr>
          <a:xfrm>
            <a:off x="3974585" y="366773"/>
            <a:ext cx="495364" cy="200055"/>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出産日</a:t>
            </a:r>
          </a:p>
        </p:txBody>
      </p:sp>
      <p:sp>
        <p:nvSpPr>
          <p:cNvPr id="96" name="テキスト ボックス 95"/>
          <p:cNvSpPr txBox="1"/>
          <p:nvPr/>
        </p:nvSpPr>
        <p:spPr>
          <a:xfrm>
            <a:off x="4334207" y="296824"/>
            <a:ext cx="492783"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産後</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８週間</a:t>
            </a:r>
          </a:p>
        </p:txBody>
      </p:sp>
      <p:sp>
        <p:nvSpPr>
          <p:cNvPr id="51" name="正方形/長方形 50"/>
          <p:cNvSpPr/>
          <p:nvPr/>
        </p:nvSpPr>
        <p:spPr>
          <a:xfrm>
            <a:off x="423958" y="397510"/>
            <a:ext cx="209803" cy="207892"/>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bg1"/>
                </a:solidFill>
              </a:rPr>
              <a:t>８</a:t>
            </a:r>
            <a:endParaRPr kumimoji="1" lang="ja-JP" altLang="en-US" sz="1200" b="1">
              <a:solidFill>
                <a:schemeClr val="bg1"/>
              </a:solidFill>
            </a:endParaRPr>
          </a:p>
        </p:txBody>
      </p:sp>
      <p:sp>
        <p:nvSpPr>
          <p:cNvPr id="34" name="テキスト ボックス 33"/>
          <p:cNvSpPr txBox="1"/>
          <p:nvPr/>
        </p:nvSpPr>
        <p:spPr>
          <a:xfrm>
            <a:off x="362313" y="4773191"/>
            <a:ext cx="5805013" cy="2732509"/>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409219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289387" y="244928"/>
            <a:ext cx="5789091" cy="6794047"/>
          </a:xfrm>
          <a:prstGeom prst="rect">
            <a:avLst/>
          </a:prstGeom>
          <a:noFill/>
          <a:ln w="38100">
            <a:solidFill>
              <a:schemeClr val="accent5">
                <a:lumMod val="60000"/>
                <a:lumOff val="40000"/>
              </a:schemeClr>
            </a:solidFill>
          </a:ln>
        </p:spPr>
        <p:txBody>
          <a:bodyPr wrap="square" rtlCol="0">
            <a:noAutofit/>
          </a:bodyPr>
          <a:lstStyle/>
          <a:p>
            <a:endParaRPr lang="en-US" altLang="ja-JP" sz="1000" dirty="0"/>
          </a:p>
          <a:p>
            <a:endParaRPr lang="en-US" altLang="ja-JP" sz="1000" b="1" dirty="0"/>
          </a:p>
          <a:p>
            <a:r>
              <a:rPr lang="ja-JP" altLang="en-US" sz="1000" b="1" dirty="0"/>
              <a:t>       育児休業給付金</a:t>
            </a:r>
            <a:r>
              <a:rPr lang="en-US" altLang="ja-JP" sz="1000" b="1" dirty="0"/>
              <a:t>(</a:t>
            </a:r>
            <a:r>
              <a:rPr lang="ja-JP" altLang="en-US" sz="1000" b="1" dirty="0"/>
              <a:t>ハローワーク</a:t>
            </a:r>
            <a:r>
              <a:rPr lang="en-US" altLang="ja-JP" sz="1000" b="1" dirty="0"/>
              <a:t>)</a:t>
            </a:r>
          </a:p>
          <a:p>
            <a:r>
              <a:rPr lang="ja-JP" altLang="en-US" sz="1000" b="1" dirty="0"/>
              <a:t>　</a:t>
            </a:r>
            <a:r>
              <a:rPr lang="ja-JP" altLang="en-US" sz="1000" dirty="0"/>
              <a:t>雇用保険の被保険者が</a:t>
            </a:r>
            <a:r>
              <a:rPr lang="en-US" altLang="ja-JP" sz="1000" dirty="0"/>
              <a:t>1</a:t>
            </a:r>
            <a:r>
              <a:rPr lang="ja-JP" altLang="en-US" sz="1000" dirty="0"/>
              <a:t>歳未満の子を養育する目的で育児休業を取得した際に受け取れる手当</a:t>
            </a:r>
            <a:endParaRPr lang="en-US" altLang="ja-JP" sz="1000"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r>
              <a:rPr lang="ja-JP" altLang="en-US" sz="1000" b="1" dirty="0"/>
              <a:t>　</a:t>
            </a:r>
            <a:endParaRPr lang="en-US" altLang="ja-JP" sz="1000" dirty="0"/>
          </a:p>
          <a:p>
            <a:endParaRPr lang="en-US" altLang="ja-JP" sz="1000" dirty="0"/>
          </a:p>
          <a:p>
            <a:r>
              <a:rPr lang="ja-JP" altLang="en-US" sz="1000" dirty="0"/>
              <a:t>育児休業給付金支給期間の延長</a:t>
            </a:r>
            <a:endParaRPr lang="en-US" altLang="ja-JP" sz="1000" dirty="0"/>
          </a:p>
          <a:p>
            <a:r>
              <a:rPr lang="ja-JP" altLang="en-US" sz="1000" dirty="0"/>
              <a:t>　保育所等の入所に希望していたが、入所できない等、休業することが雇用継続のために特に必要だと認められる事由がある場合、子が１歳に達する日の期間に育児休業を取得する場合は、その子が１歳６か月に達する日前までの期間、育児休業給付金の支給対象となる。</a:t>
            </a:r>
            <a:endParaRPr lang="en-US" altLang="ja-JP" sz="1000" dirty="0"/>
          </a:p>
          <a:p>
            <a:r>
              <a:rPr lang="ja-JP" altLang="en-US" sz="1000" dirty="0"/>
              <a:t>　さらに、同様の理由によって、１歳６か月に達する日後の期間に育児休業を取得する場合は、その子が２歳に達する日前までの期間、育児休業給付金の支給対象となる。</a:t>
            </a:r>
            <a:endParaRPr lang="en-US" altLang="ja-JP" sz="1000" dirty="0"/>
          </a:p>
          <a:p>
            <a:endParaRPr lang="en-US" altLang="ja-JP" sz="1000" dirty="0"/>
          </a:p>
        </p:txBody>
      </p:sp>
      <p:sp>
        <p:nvSpPr>
          <p:cNvPr id="43" name="ホームベース 42"/>
          <p:cNvSpPr/>
          <p:nvPr/>
        </p:nvSpPr>
        <p:spPr>
          <a:xfrm>
            <a:off x="4833438" y="314732"/>
            <a:ext cx="688974" cy="402770"/>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ホームベース 41"/>
          <p:cNvSpPr/>
          <p:nvPr/>
        </p:nvSpPr>
        <p:spPr>
          <a:xfrm>
            <a:off x="4491174" y="318555"/>
            <a:ext cx="659958" cy="39632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ホームベース 40"/>
          <p:cNvSpPr/>
          <p:nvPr/>
        </p:nvSpPr>
        <p:spPr>
          <a:xfrm>
            <a:off x="4223891" y="317181"/>
            <a:ext cx="609267" cy="396550"/>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ホームベース 39"/>
          <p:cNvSpPr/>
          <p:nvPr/>
        </p:nvSpPr>
        <p:spPr>
          <a:xfrm>
            <a:off x="3837867" y="318555"/>
            <a:ext cx="580084" cy="395176"/>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ホームベース 38"/>
          <p:cNvSpPr/>
          <p:nvPr/>
        </p:nvSpPr>
        <p:spPr>
          <a:xfrm>
            <a:off x="3445822" y="317181"/>
            <a:ext cx="612506" cy="402770"/>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代替処理 7"/>
          <p:cNvSpPr/>
          <p:nvPr/>
        </p:nvSpPr>
        <p:spPr>
          <a:xfrm>
            <a:off x="382183" y="930278"/>
            <a:ext cx="5553431" cy="1151471"/>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pic>
        <p:nvPicPr>
          <p:cNvPr id="9" name="図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538" y="998250"/>
            <a:ext cx="304906" cy="312735"/>
          </a:xfrm>
          <a:prstGeom prst="rect">
            <a:avLst/>
          </a:prstGeom>
        </p:spPr>
      </p:pic>
      <p:sp>
        <p:nvSpPr>
          <p:cNvPr id="10" name="テキスト ボックス 9"/>
          <p:cNvSpPr txBox="1"/>
          <p:nvPr/>
        </p:nvSpPr>
        <p:spPr>
          <a:xfrm>
            <a:off x="635196" y="965216"/>
            <a:ext cx="1933129" cy="246221"/>
          </a:xfrm>
          <a:prstGeom prst="rect">
            <a:avLst/>
          </a:prstGeom>
          <a:noFill/>
        </p:spPr>
        <p:txBody>
          <a:bodyPr wrap="square" rtlCol="0">
            <a:spAutoFit/>
          </a:bodyPr>
          <a:lstStyle/>
          <a:p>
            <a:r>
              <a:rPr lang="ja-JP" altLang="en-US" sz="1000" dirty="0"/>
              <a:t>育児休業給付金の支給の条件</a:t>
            </a:r>
            <a:endParaRPr kumimoji="1" lang="ja-JP" altLang="en-US" sz="1000" dirty="0"/>
          </a:p>
        </p:txBody>
      </p:sp>
      <p:sp>
        <p:nvSpPr>
          <p:cNvPr id="12" name="テキスト ボックス 11"/>
          <p:cNvSpPr txBox="1"/>
          <p:nvPr/>
        </p:nvSpPr>
        <p:spPr>
          <a:xfrm>
            <a:off x="744000" y="1175694"/>
            <a:ext cx="5103884" cy="1015663"/>
          </a:xfrm>
          <a:prstGeom prst="rect">
            <a:avLst/>
          </a:prstGeom>
          <a:noFill/>
        </p:spPr>
        <p:txBody>
          <a:bodyPr wrap="square" rtlCol="0">
            <a:spAutoFit/>
          </a:bodyPr>
          <a:lstStyle/>
          <a:p>
            <a:r>
              <a:rPr lang="ja-JP" altLang="en-US" sz="1000" dirty="0"/>
              <a:t>①１歳未満の子を養育するために、育児休業を取得した被保険者であること</a:t>
            </a:r>
            <a:endParaRPr lang="en-US" altLang="ja-JP" sz="1000" dirty="0"/>
          </a:p>
          <a:p>
            <a:r>
              <a:rPr lang="ja-JP" altLang="en-US" sz="1000" dirty="0"/>
              <a:t>②休業開始日前２年間に、賃金支払基礎日数が</a:t>
            </a:r>
            <a:r>
              <a:rPr lang="en-US" altLang="ja-JP" sz="1000" dirty="0"/>
              <a:t>11</a:t>
            </a:r>
            <a:r>
              <a:rPr lang="ja-JP" altLang="en-US" sz="1000" dirty="0"/>
              <a:t>日以上ある完全月が</a:t>
            </a:r>
            <a:r>
              <a:rPr lang="en-US" altLang="ja-JP" sz="1000" dirty="0"/>
              <a:t>12</a:t>
            </a:r>
            <a:r>
              <a:rPr lang="ja-JP" altLang="en-US" sz="1000" dirty="0"/>
              <a:t>か月以上あること</a:t>
            </a:r>
            <a:endParaRPr lang="en-US" altLang="ja-JP" sz="1000" dirty="0"/>
          </a:p>
          <a:p>
            <a:r>
              <a:rPr lang="ja-JP" altLang="en-US" sz="1000" dirty="0"/>
              <a:t>③一支給単位期間中の就業日数が</a:t>
            </a:r>
            <a:r>
              <a:rPr lang="en-US" altLang="ja-JP" sz="1000" dirty="0"/>
              <a:t>10</a:t>
            </a:r>
            <a:r>
              <a:rPr lang="ja-JP" altLang="en-US" sz="1000" dirty="0"/>
              <a:t>日（</a:t>
            </a:r>
            <a:r>
              <a:rPr lang="en-US" altLang="ja-JP" sz="1000" dirty="0"/>
              <a:t>10</a:t>
            </a:r>
            <a:r>
              <a:rPr lang="ja-JP" altLang="en-US" sz="1000" dirty="0"/>
              <a:t>日を超える場合は就業した時間数が</a:t>
            </a:r>
            <a:r>
              <a:rPr lang="en-US" altLang="ja-JP" sz="1000" dirty="0"/>
              <a:t>80</a:t>
            </a:r>
          </a:p>
          <a:p>
            <a:r>
              <a:rPr lang="ja-JP" altLang="en-US" sz="1000" dirty="0"/>
              <a:t>時間）以下であること</a:t>
            </a:r>
            <a:endParaRPr lang="en-US" altLang="ja-JP" sz="1000" dirty="0"/>
          </a:p>
          <a:p>
            <a:endParaRPr kumimoji="1" lang="ja-JP" altLang="en-US" sz="1000" dirty="0"/>
          </a:p>
        </p:txBody>
      </p:sp>
      <p:sp>
        <p:nvSpPr>
          <p:cNvPr id="13" name="フローチャート: 代替処理 12"/>
          <p:cNvSpPr/>
          <p:nvPr/>
        </p:nvSpPr>
        <p:spPr>
          <a:xfrm>
            <a:off x="357379" y="2133938"/>
            <a:ext cx="5603037" cy="77440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148" y="2151176"/>
            <a:ext cx="276545" cy="283647"/>
          </a:xfrm>
          <a:prstGeom prst="rect">
            <a:avLst/>
          </a:prstGeom>
        </p:spPr>
      </p:pic>
      <p:sp>
        <p:nvSpPr>
          <p:cNvPr id="17" name="テキスト ボックス 16"/>
          <p:cNvSpPr txBox="1"/>
          <p:nvPr/>
        </p:nvSpPr>
        <p:spPr>
          <a:xfrm>
            <a:off x="635196" y="2140355"/>
            <a:ext cx="1933129" cy="246221"/>
          </a:xfrm>
          <a:prstGeom prst="rect">
            <a:avLst/>
          </a:prstGeom>
          <a:noFill/>
        </p:spPr>
        <p:txBody>
          <a:bodyPr wrap="square" rtlCol="0">
            <a:spAutoFit/>
          </a:bodyPr>
          <a:lstStyle/>
          <a:p>
            <a:r>
              <a:rPr lang="ja-JP" altLang="en-US" sz="1000" dirty="0"/>
              <a:t>支給対象期間</a:t>
            </a:r>
            <a:endParaRPr kumimoji="1" lang="ja-JP" altLang="en-US" sz="1000" dirty="0"/>
          </a:p>
        </p:txBody>
      </p:sp>
      <p:sp>
        <p:nvSpPr>
          <p:cNvPr id="18" name="テキスト ボックス 17"/>
          <p:cNvSpPr txBox="1"/>
          <p:nvPr/>
        </p:nvSpPr>
        <p:spPr>
          <a:xfrm>
            <a:off x="631991" y="2407578"/>
            <a:ext cx="5103884" cy="400110"/>
          </a:xfrm>
          <a:prstGeom prst="rect">
            <a:avLst/>
          </a:prstGeom>
          <a:noFill/>
        </p:spPr>
        <p:txBody>
          <a:bodyPr wrap="square" rtlCol="0">
            <a:spAutoFit/>
          </a:bodyPr>
          <a:lstStyle/>
          <a:p>
            <a:r>
              <a:rPr lang="ja-JP" altLang="en-US" sz="1000" dirty="0"/>
              <a:t>産後休業が終了した日の翌日</a:t>
            </a:r>
            <a:r>
              <a:rPr lang="en-US" altLang="ja-JP" sz="1000" dirty="0"/>
              <a:t>(</a:t>
            </a:r>
            <a:r>
              <a:rPr lang="ja-JP" altLang="en-US" sz="1000" dirty="0"/>
              <a:t>男性の場合は出産予定日または子の出産日のいずれか早い日</a:t>
            </a:r>
            <a:r>
              <a:rPr lang="en-US" altLang="ja-JP" sz="1000" dirty="0"/>
              <a:t>)</a:t>
            </a:r>
            <a:r>
              <a:rPr lang="ja-JP" altLang="en-US" sz="1000" dirty="0"/>
              <a:t>から子が１歳に達する日の前日</a:t>
            </a:r>
            <a:r>
              <a:rPr lang="en-US" altLang="ja-JP" sz="1000" dirty="0"/>
              <a:t>(</a:t>
            </a:r>
            <a:r>
              <a:rPr lang="ja-JP" altLang="en-US" sz="1000" dirty="0"/>
              <a:t>誕生日の前々日</a:t>
            </a:r>
            <a:r>
              <a:rPr lang="en-US" altLang="ja-JP" sz="1000" dirty="0"/>
              <a:t>)</a:t>
            </a:r>
            <a:r>
              <a:rPr lang="ja-JP" altLang="en-US" sz="1000" dirty="0" err="1"/>
              <a:t>までの</a:t>
            </a:r>
            <a:r>
              <a:rPr lang="ja-JP" altLang="en-US" sz="1000" dirty="0"/>
              <a:t>期間</a:t>
            </a:r>
            <a:endParaRPr lang="en-US" altLang="ja-JP" sz="1000" dirty="0"/>
          </a:p>
        </p:txBody>
      </p:sp>
      <p:grpSp>
        <p:nvGrpSpPr>
          <p:cNvPr id="19" name="グループ化 18"/>
          <p:cNvGrpSpPr/>
          <p:nvPr/>
        </p:nvGrpSpPr>
        <p:grpSpPr>
          <a:xfrm>
            <a:off x="5985220" y="8803750"/>
            <a:ext cx="918314" cy="316438"/>
            <a:chOff x="6111980" y="8878053"/>
            <a:chExt cx="785770" cy="274209"/>
          </a:xfrm>
        </p:grpSpPr>
        <p:sp>
          <p:nvSpPr>
            <p:cNvPr id="20" name="正方形/長方形 19"/>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21" name="図 20">
              <a:extLst>
                <a:ext uri="{FF2B5EF4-FFF2-40B4-BE49-F238E27FC236}">
                  <a16:creationId xmlns:a16="http://schemas.microsoft.com/office/drawing/2014/main" id="{99E2748C-0BD8-5145-F80D-A68B71C8C8C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22" name="フローチャート: 代替処理 21"/>
          <p:cNvSpPr/>
          <p:nvPr/>
        </p:nvSpPr>
        <p:spPr>
          <a:xfrm>
            <a:off x="366110" y="2972277"/>
            <a:ext cx="5603832" cy="3086617"/>
          </a:xfrm>
          <a:custGeom>
            <a:avLst/>
            <a:gdLst>
              <a:gd name="connsiteX0" fmla="*/ 0 w 5594307"/>
              <a:gd name="connsiteY0" fmla="*/ 595573 h 3573438"/>
              <a:gd name="connsiteX1" fmla="*/ 595573 w 5594307"/>
              <a:gd name="connsiteY1" fmla="*/ 0 h 3573438"/>
              <a:gd name="connsiteX2" fmla="*/ 4998734 w 5594307"/>
              <a:gd name="connsiteY2" fmla="*/ 0 h 3573438"/>
              <a:gd name="connsiteX3" fmla="*/ 5594307 w 5594307"/>
              <a:gd name="connsiteY3" fmla="*/ 595573 h 3573438"/>
              <a:gd name="connsiteX4" fmla="*/ 5594307 w 5594307"/>
              <a:gd name="connsiteY4" fmla="*/ 2977865 h 3573438"/>
              <a:gd name="connsiteX5" fmla="*/ 4998734 w 5594307"/>
              <a:gd name="connsiteY5" fmla="*/ 3573438 h 3573438"/>
              <a:gd name="connsiteX6" fmla="*/ 595573 w 5594307"/>
              <a:gd name="connsiteY6" fmla="*/ 3573438 h 3573438"/>
              <a:gd name="connsiteX7" fmla="*/ 0 w 5594307"/>
              <a:gd name="connsiteY7" fmla="*/ 2977865 h 3573438"/>
              <a:gd name="connsiteX8" fmla="*/ 0 w 5594307"/>
              <a:gd name="connsiteY8" fmla="*/ 595573 h 3573438"/>
              <a:gd name="connsiteX0" fmla="*/ 0 w 5594307"/>
              <a:gd name="connsiteY0" fmla="*/ 300927 h 3574067"/>
              <a:gd name="connsiteX1" fmla="*/ 595573 w 5594307"/>
              <a:gd name="connsiteY1" fmla="*/ 629 h 3574067"/>
              <a:gd name="connsiteX2" fmla="*/ 4998734 w 5594307"/>
              <a:gd name="connsiteY2" fmla="*/ 629 h 3574067"/>
              <a:gd name="connsiteX3" fmla="*/ 5594307 w 5594307"/>
              <a:gd name="connsiteY3" fmla="*/ 596202 h 3574067"/>
              <a:gd name="connsiteX4" fmla="*/ 5594307 w 5594307"/>
              <a:gd name="connsiteY4" fmla="*/ 2978494 h 3574067"/>
              <a:gd name="connsiteX5" fmla="*/ 4998734 w 5594307"/>
              <a:gd name="connsiteY5" fmla="*/ 3574067 h 3574067"/>
              <a:gd name="connsiteX6" fmla="*/ 595573 w 5594307"/>
              <a:gd name="connsiteY6" fmla="*/ 3574067 h 3574067"/>
              <a:gd name="connsiteX7" fmla="*/ 0 w 5594307"/>
              <a:gd name="connsiteY7" fmla="*/ 2978494 h 3574067"/>
              <a:gd name="connsiteX8" fmla="*/ 0 w 5594307"/>
              <a:gd name="connsiteY8" fmla="*/ 300927 h 3574067"/>
              <a:gd name="connsiteX0" fmla="*/ 0 w 5594307"/>
              <a:gd name="connsiteY0" fmla="*/ 302706 h 3575846"/>
              <a:gd name="connsiteX1" fmla="*/ 595573 w 5594307"/>
              <a:gd name="connsiteY1" fmla="*/ 2408 h 3575846"/>
              <a:gd name="connsiteX2" fmla="*/ 4998734 w 5594307"/>
              <a:gd name="connsiteY2" fmla="*/ 2408 h 3575846"/>
              <a:gd name="connsiteX3" fmla="*/ 5594307 w 5594307"/>
              <a:gd name="connsiteY3" fmla="*/ 283656 h 3575846"/>
              <a:gd name="connsiteX4" fmla="*/ 5594307 w 5594307"/>
              <a:gd name="connsiteY4" fmla="*/ 2980273 h 3575846"/>
              <a:gd name="connsiteX5" fmla="*/ 4998734 w 5594307"/>
              <a:gd name="connsiteY5" fmla="*/ 3575846 h 3575846"/>
              <a:gd name="connsiteX6" fmla="*/ 595573 w 5594307"/>
              <a:gd name="connsiteY6" fmla="*/ 3575846 h 3575846"/>
              <a:gd name="connsiteX7" fmla="*/ 0 w 5594307"/>
              <a:gd name="connsiteY7" fmla="*/ 2980273 h 3575846"/>
              <a:gd name="connsiteX8" fmla="*/ 0 w 5594307"/>
              <a:gd name="connsiteY8" fmla="*/ 302706 h 3575846"/>
              <a:gd name="connsiteX0" fmla="*/ 0 w 5603832"/>
              <a:gd name="connsiteY0" fmla="*/ 302706 h 3579655"/>
              <a:gd name="connsiteX1" fmla="*/ 595573 w 5603832"/>
              <a:gd name="connsiteY1" fmla="*/ 2408 h 3579655"/>
              <a:gd name="connsiteX2" fmla="*/ 4998734 w 5603832"/>
              <a:gd name="connsiteY2" fmla="*/ 2408 h 3579655"/>
              <a:gd name="connsiteX3" fmla="*/ 5594307 w 5603832"/>
              <a:gd name="connsiteY3" fmla="*/ 283656 h 3579655"/>
              <a:gd name="connsiteX4" fmla="*/ 5603832 w 5603832"/>
              <a:gd name="connsiteY4" fmla="*/ 3304123 h 3579655"/>
              <a:gd name="connsiteX5" fmla="*/ 4998734 w 5603832"/>
              <a:gd name="connsiteY5" fmla="*/ 3575846 h 3579655"/>
              <a:gd name="connsiteX6" fmla="*/ 595573 w 5603832"/>
              <a:gd name="connsiteY6" fmla="*/ 3575846 h 3579655"/>
              <a:gd name="connsiteX7" fmla="*/ 0 w 5603832"/>
              <a:gd name="connsiteY7" fmla="*/ 2980273 h 3579655"/>
              <a:gd name="connsiteX8" fmla="*/ 0 w 5603832"/>
              <a:gd name="connsiteY8" fmla="*/ 302706 h 3579655"/>
              <a:gd name="connsiteX0" fmla="*/ 0 w 5603832"/>
              <a:gd name="connsiteY0" fmla="*/ 302706 h 3579655"/>
              <a:gd name="connsiteX1" fmla="*/ 595573 w 5603832"/>
              <a:gd name="connsiteY1" fmla="*/ 2408 h 3579655"/>
              <a:gd name="connsiteX2" fmla="*/ 4998734 w 5603832"/>
              <a:gd name="connsiteY2" fmla="*/ 2408 h 3579655"/>
              <a:gd name="connsiteX3" fmla="*/ 5594307 w 5603832"/>
              <a:gd name="connsiteY3" fmla="*/ 283656 h 3579655"/>
              <a:gd name="connsiteX4" fmla="*/ 5603832 w 5603832"/>
              <a:gd name="connsiteY4" fmla="*/ 3304123 h 3579655"/>
              <a:gd name="connsiteX5" fmla="*/ 4998734 w 5603832"/>
              <a:gd name="connsiteY5" fmla="*/ 3575846 h 3579655"/>
              <a:gd name="connsiteX6" fmla="*/ 595573 w 5603832"/>
              <a:gd name="connsiteY6" fmla="*/ 3575846 h 3579655"/>
              <a:gd name="connsiteX7" fmla="*/ 0 w 5603832"/>
              <a:gd name="connsiteY7" fmla="*/ 3275548 h 3579655"/>
              <a:gd name="connsiteX8" fmla="*/ 0 w 5603832"/>
              <a:gd name="connsiteY8" fmla="*/ 302706 h 357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03832" h="3579655">
                <a:moveTo>
                  <a:pt x="0" y="302706"/>
                </a:moveTo>
                <a:cubicBezTo>
                  <a:pt x="0" y="-26220"/>
                  <a:pt x="266647" y="2408"/>
                  <a:pt x="595573" y="2408"/>
                </a:cubicBezTo>
                <a:lnTo>
                  <a:pt x="4998734" y="2408"/>
                </a:lnTo>
                <a:cubicBezTo>
                  <a:pt x="5327660" y="2408"/>
                  <a:pt x="5594307" y="-45270"/>
                  <a:pt x="5594307" y="283656"/>
                </a:cubicBezTo>
                <a:lnTo>
                  <a:pt x="5603832" y="3304123"/>
                </a:lnTo>
                <a:cubicBezTo>
                  <a:pt x="5603832" y="3633049"/>
                  <a:pt x="5327660" y="3575846"/>
                  <a:pt x="4998734" y="3575846"/>
                </a:cubicBezTo>
                <a:lnTo>
                  <a:pt x="595573" y="3575846"/>
                </a:lnTo>
                <a:cubicBezTo>
                  <a:pt x="266647" y="3575846"/>
                  <a:pt x="0" y="3604474"/>
                  <a:pt x="0" y="3275548"/>
                </a:cubicBezTo>
                <a:lnTo>
                  <a:pt x="0" y="302706"/>
                </a:lnTo>
                <a:close/>
              </a:path>
            </a:pathLst>
          </a:custGeom>
          <a:solidFill>
            <a:schemeClr val="accent1">
              <a:lumMod val="20000"/>
              <a:lumOff val="80000"/>
            </a:schemeClr>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pic>
        <p:nvPicPr>
          <p:cNvPr id="23" name="図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005" y="3101831"/>
            <a:ext cx="303989" cy="311795"/>
          </a:xfrm>
          <a:prstGeom prst="rect">
            <a:avLst/>
          </a:prstGeom>
        </p:spPr>
      </p:pic>
      <p:sp>
        <p:nvSpPr>
          <p:cNvPr id="24" name="テキスト ボックス 23"/>
          <p:cNvSpPr txBox="1"/>
          <p:nvPr/>
        </p:nvSpPr>
        <p:spPr>
          <a:xfrm>
            <a:off x="784444" y="3076950"/>
            <a:ext cx="1933129" cy="246221"/>
          </a:xfrm>
          <a:prstGeom prst="rect">
            <a:avLst/>
          </a:prstGeom>
          <a:noFill/>
        </p:spPr>
        <p:txBody>
          <a:bodyPr wrap="square" rtlCol="0">
            <a:spAutoFit/>
          </a:bodyPr>
          <a:lstStyle/>
          <a:p>
            <a:r>
              <a:rPr lang="ja-JP" altLang="en-US" sz="1000" dirty="0"/>
              <a:t>支給額</a:t>
            </a:r>
            <a:endParaRPr kumimoji="1" lang="ja-JP" altLang="en-US" sz="1000" dirty="0"/>
          </a:p>
        </p:txBody>
      </p:sp>
      <p:sp>
        <p:nvSpPr>
          <p:cNvPr id="25" name="テキスト ボックス 24"/>
          <p:cNvSpPr txBox="1"/>
          <p:nvPr/>
        </p:nvSpPr>
        <p:spPr>
          <a:xfrm>
            <a:off x="1314328" y="3020538"/>
            <a:ext cx="3998189" cy="707886"/>
          </a:xfrm>
          <a:prstGeom prst="rect">
            <a:avLst/>
          </a:prstGeom>
          <a:noFill/>
        </p:spPr>
        <p:txBody>
          <a:bodyPr wrap="square" rtlCol="0">
            <a:spAutoFit/>
          </a:bodyPr>
          <a:lstStyle/>
          <a:p>
            <a:r>
              <a:rPr lang="ja-JP" altLang="en-US" sz="1000" dirty="0"/>
              <a:t>育児休業開始日～</a:t>
            </a:r>
            <a:r>
              <a:rPr lang="en-US" altLang="ja-JP" sz="1000" dirty="0"/>
              <a:t>180</a:t>
            </a:r>
            <a:r>
              <a:rPr lang="ja-JP" altLang="en-US" sz="1000" dirty="0"/>
              <a:t>日</a:t>
            </a:r>
            <a:endParaRPr lang="en-US" altLang="ja-JP" sz="1000" dirty="0"/>
          </a:p>
          <a:p>
            <a:r>
              <a:rPr lang="ja-JP" altLang="en-US" sz="1000" dirty="0"/>
              <a:t>育児休業給付金の支給額 ＝休業開始時賃金日額</a:t>
            </a:r>
            <a:r>
              <a:rPr lang="en-US" altLang="ja-JP" sz="1000" dirty="0"/>
              <a:t>×</a:t>
            </a:r>
            <a:r>
              <a:rPr lang="ja-JP" altLang="en-US" sz="1000" dirty="0"/>
              <a:t>支給日数</a:t>
            </a:r>
            <a:r>
              <a:rPr lang="en-US" altLang="ja-JP" sz="1000" dirty="0"/>
              <a:t>×67</a:t>
            </a:r>
            <a:r>
              <a:rPr lang="ja-JP" altLang="en-US" sz="1000" dirty="0"/>
              <a:t>％</a:t>
            </a:r>
            <a:endParaRPr lang="en-US" altLang="ja-JP" sz="1000" dirty="0"/>
          </a:p>
          <a:p>
            <a:r>
              <a:rPr lang="en-US" altLang="ja-JP" sz="1000" dirty="0"/>
              <a:t>181</a:t>
            </a:r>
            <a:r>
              <a:rPr lang="ja-JP" altLang="en-US" sz="1000" dirty="0"/>
              <a:t>日目以降</a:t>
            </a:r>
            <a:endParaRPr lang="en-US" altLang="ja-JP" sz="1000" dirty="0"/>
          </a:p>
          <a:p>
            <a:r>
              <a:rPr lang="ja-JP" altLang="en-US" sz="1000" dirty="0"/>
              <a:t>育児休業給付金の支給額 ＝休業開始時賃金日額</a:t>
            </a:r>
            <a:r>
              <a:rPr lang="en-US" altLang="ja-JP" sz="1000" dirty="0"/>
              <a:t>×</a:t>
            </a:r>
            <a:r>
              <a:rPr lang="ja-JP" altLang="en-US" sz="1000" dirty="0"/>
              <a:t>支給日数</a:t>
            </a:r>
            <a:r>
              <a:rPr lang="en-US" altLang="ja-JP" sz="1000" dirty="0"/>
              <a:t>×50</a:t>
            </a:r>
            <a:r>
              <a:rPr lang="ja-JP" altLang="en-US" sz="1000" dirty="0"/>
              <a:t>％</a:t>
            </a:r>
            <a:endParaRPr lang="en-US" altLang="ja-JP" sz="1000" dirty="0"/>
          </a:p>
        </p:txBody>
      </p:sp>
      <p:sp>
        <p:nvSpPr>
          <p:cNvPr id="26" name="テキスト ボックス 25"/>
          <p:cNvSpPr txBox="1"/>
          <p:nvPr/>
        </p:nvSpPr>
        <p:spPr>
          <a:xfrm>
            <a:off x="436675" y="3692925"/>
            <a:ext cx="4806886" cy="246221"/>
          </a:xfrm>
          <a:prstGeom prst="rect">
            <a:avLst/>
          </a:prstGeom>
          <a:noFill/>
        </p:spPr>
        <p:txBody>
          <a:bodyPr wrap="square" rtlCol="0">
            <a:spAutoFit/>
          </a:bodyPr>
          <a:lstStyle/>
          <a:p>
            <a:r>
              <a:rPr lang="ja-JP" altLang="en-US" sz="1000" dirty="0"/>
              <a:t>●育児休業期間を対象として事業主から賃金が支払われた場合</a:t>
            </a:r>
            <a:endParaRPr lang="en-US" altLang="ja-JP" sz="1000" dirty="0"/>
          </a:p>
        </p:txBody>
      </p:sp>
      <p:graphicFrame>
        <p:nvGraphicFramePr>
          <p:cNvPr id="27" name="表 26"/>
          <p:cNvGraphicFramePr>
            <a:graphicFrameLocks noGrp="1"/>
          </p:cNvGraphicFramePr>
          <p:nvPr>
            <p:extLst>
              <p:ext uri="{D42A27DB-BD31-4B8C-83A1-F6EECF244321}">
                <p14:modId xmlns:p14="http://schemas.microsoft.com/office/powerpoint/2010/main" val="3751060337"/>
              </p:ext>
            </p:extLst>
          </p:nvPr>
        </p:nvGraphicFramePr>
        <p:xfrm>
          <a:off x="861063" y="3912011"/>
          <a:ext cx="4572000" cy="1866234"/>
        </p:xfrm>
        <a:graphic>
          <a:graphicData uri="http://schemas.openxmlformats.org/drawingml/2006/table">
            <a:tbl>
              <a:tblPr firstRow="1" bandRow="1">
                <a:tableStyleId>{5C22544A-7EE6-4342-B048-85BDC9FD1C3A}</a:tableStyleId>
              </a:tblPr>
              <a:tblGrid>
                <a:gridCol w="2164130">
                  <a:extLst>
                    <a:ext uri="{9D8B030D-6E8A-4147-A177-3AD203B41FA5}">
                      <a16:colId xmlns:a16="http://schemas.microsoft.com/office/drawing/2014/main" val="2008163138"/>
                    </a:ext>
                  </a:extLst>
                </a:gridCol>
                <a:gridCol w="2407870">
                  <a:extLst>
                    <a:ext uri="{9D8B030D-6E8A-4147-A177-3AD203B41FA5}">
                      <a16:colId xmlns:a16="http://schemas.microsoft.com/office/drawing/2014/main" val="234120563"/>
                    </a:ext>
                  </a:extLst>
                </a:gridCol>
              </a:tblGrid>
              <a:tr h="256491">
                <a:tc>
                  <a:txBody>
                    <a:bodyPr/>
                    <a:lstStyle/>
                    <a:p>
                      <a:r>
                        <a:rPr kumimoji="1" lang="ja-JP" altLang="en-US" sz="1000" b="0" dirty="0">
                          <a:solidFill>
                            <a:schemeClr val="tx1"/>
                          </a:solidFill>
                        </a:rPr>
                        <a:t>支払われた賃金の額</a:t>
                      </a:r>
                    </a:p>
                  </a:txBody>
                  <a:tcPr>
                    <a:solidFill>
                      <a:schemeClr val="accent1">
                        <a:lumMod val="60000"/>
                        <a:lumOff val="40000"/>
                      </a:schemeClr>
                    </a:solidFill>
                  </a:tcPr>
                </a:tc>
                <a:tc>
                  <a:txBody>
                    <a:bodyPr/>
                    <a:lstStyle/>
                    <a:p>
                      <a:r>
                        <a:rPr kumimoji="1" lang="ja-JP" altLang="en-US" sz="1000" b="0" dirty="0">
                          <a:solidFill>
                            <a:schemeClr val="tx1"/>
                          </a:solidFill>
                        </a:rPr>
                        <a:t>育児休業給付金の支給額</a:t>
                      </a:r>
                    </a:p>
                  </a:txBody>
                  <a:tcPr>
                    <a:solidFill>
                      <a:schemeClr val="accent1">
                        <a:lumMod val="60000"/>
                        <a:lumOff val="40000"/>
                      </a:schemeClr>
                    </a:solidFill>
                  </a:tcPr>
                </a:tc>
                <a:extLst>
                  <a:ext uri="{0D108BD9-81ED-4DB2-BD59-A6C34878D82A}">
                    <a16:rowId xmlns:a16="http://schemas.microsoft.com/office/drawing/2014/main" val="2626282116"/>
                  </a:ext>
                </a:extLst>
              </a:tr>
              <a:tr h="370840">
                <a:tc>
                  <a:txBody>
                    <a:bodyPr/>
                    <a:lstStyle/>
                    <a:p>
                      <a:r>
                        <a:rPr kumimoji="1" lang="ja-JP" altLang="en-US" sz="1000" dirty="0"/>
                        <a:t>「休業開始時賃金日額</a:t>
                      </a:r>
                      <a:r>
                        <a:rPr kumimoji="1" lang="en-US" altLang="ja-JP" sz="1000" dirty="0"/>
                        <a:t>×</a:t>
                      </a:r>
                      <a:r>
                        <a:rPr kumimoji="1" lang="ja-JP" altLang="en-US" sz="1000" dirty="0"/>
                        <a:t>休業期間の日数」</a:t>
                      </a:r>
                    </a:p>
                    <a:p>
                      <a:r>
                        <a:rPr kumimoji="1" lang="ja-JP" altLang="en-US" sz="1000" dirty="0"/>
                        <a:t>の</a:t>
                      </a:r>
                      <a:r>
                        <a:rPr kumimoji="1" lang="en-US" altLang="ja-JP" sz="1000" dirty="0"/>
                        <a:t>13</a:t>
                      </a:r>
                      <a:r>
                        <a:rPr kumimoji="1" lang="ja-JP" altLang="en-US" sz="1000" dirty="0"/>
                        <a:t>％（</a:t>
                      </a:r>
                      <a:r>
                        <a:rPr kumimoji="1" lang="en-US" altLang="ja-JP" sz="1000" dirty="0"/>
                        <a:t>30</a:t>
                      </a:r>
                      <a:r>
                        <a:rPr kumimoji="1" lang="ja-JP" altLang="en-US" sz="1000" dirty="0"/>
                        <a:t>％</a:t>
                      </a:r>
                      <a:r>
                        <a:rPr kumimoji="1" lang="en-US" altLang="ja-JP" sz="1000" dirty="0"/>
                        <a:t>※</a:t>
                      </a:r>
                      <a:r>
                        <a:rPr kumimoji="1" lang="ja-JP" altLang="en-US" sz="1000" dirty="0"/>
                        <a:t>１）以下</a:t>
                      </a:r>
                    </a:p>
                  </a:txBody>
                  <a:tcPr>
                    <a:solidFill>
                      <a:schemeClr val="accent1">
                        <a:lumMod val="60000"/>
                        <a:lumOff val="40000"/>
                      </a:schemeClr>
                    </a:solidFill>
                  </a:tcPr>
                </a:tc>
                <a:tc>
                  <a:txBody>
                    <a:bodyPr/>
                    <a:lstStyle/>
                    <a:p>
                      <a:r>
                        <a:rPr kumimoji="1" lang="ja-JP" altLang="en-US" sz="1000" dirty="0"/>
                        <a:t>休業開始時賃金日額</a:t>
                      </a:r>
                      <a:r>
                        <a:rPr kumimoji="1" lang="en-US" altLang="ja-JP" sz="1000" dirty="0"/>
                        <a:t>×</a:t>
                      </a:r>
                      <a:r>
                        <a:rPr kumimoji="1" lang="ja-JP" altLang="en-US" sz="1000" dirty="0"/>
                        <a:t>休業期間の</a:t>
                      </a:r>
                    </a:p>
                    <a:p>
                      <a:r>
                        <a:rPr kumimoji="1" lang="ja-JP" altLang="en-US" sz="1000" dirty="0"/>
                        <a:t>日数</a:t>
                      </a:r>
                      <a:r>
                        <a:rPr kumimoji="1" lang="en-US" altLang="ja-JP" sz="1000" dirty="0"/>
                        <a:t>×67</a:t>
                      </a:r>
                      <a:r>
                        <a:rPr kumimoji="1" lang="ja-JP" altLang="en-US" sz="1000" dirty="0"/>
                        <a:t>％（</a:t>
                      </a:r>
                      <a:r>
                        <a:rPr kumimoji="1" lang="en-US" altLang="ja-JP" sz="1000" dirty="0"/>
                        <a:t>50</a:t>
                      </a:r>
                      <a:r>
                        <a:rPr kumimoji="1" lang="ja-JP" altLang="en-US" sz="1000" dirty="0"/>
                        <a:t>％</a:t>
                      </a:r>
                      <a:r>
                        <a:rPr kumimoji="1" lang="en-US" altLang="ja-JP" sz="1000" dirty="0"/>
                        <a:t>※</a:t>
                      </a:r>
                      <a:r>
                        <a:rPr kumimoji="1" lang="ja-JP" altLang="en-US" sz="1000" dirty="0"/>
                        <a:t>２）</a:t>
                      </a:r>
                    </a:p>
                    <a:p>
                      <a:endParaRPr kumimoji="1" lang="ja-JP" altLang="en-US" dirty="0"/>
                    </a:p>
                  </a:txBody>
                  <a:tcPr>
                    <a:solidFill>
                      <a:schemeClr val="accent1">
                        <a:lumMod val="60000"/>
                        <a:lumOff val="40000"/>
                      </a:schemeClr>
                    </a:solidFill>
                  </a:tcPr>
                </a:tc>
                <a:extLst>
                  <a:ext uri="{0D108BD9-81ED-4DB2-BD59-A6C34878D82A}">
                    <a16:rowId xmlns:a16="http://schemas.microsoft.com/office/drawing/2014/main" val="4290368491"/>
                  </a:ext>
                </a:extLst>
              </a:tr>
              <a:tr h="611523">
                <a:tc>
                  <a:txBody>
                    <a:bodyPr/>
                    <a:lstStyle/>
                    <a:p>
                      <a:r>
                        <a:rPr kumimoji="1" lang="ja-JP" altLang="en-US" sz="1000" dirty="0"/>
                        <a:t>「休業開始時賃金日額</a:t>
                      </a:r>
                      <a:r>
                        <a:rPr kumimoji="1" lang="en-US" altLang="ja-JP" sz="1000" dirty="0"/>
                        <a:t>×</a:t>
                      </a:r>
                      <a:r>
                        <a:rPr kumimoji="1" lang="ja-JP" altLang="en-US" sz="1000" dirty="0"/>
                        <a:t>休業期間の日数」</a:t>
                      </a:r>
                    </a:p>
                    <a:p>
                      <a:r>
                        <a:rPr kumimoji="1" lang="ja-JP" altLang="en-US" sz="1000" dirty="0"/>
                        <a:t>の</a:t>
                      </a:r>
                      <a:r>
                        <a:rPr kumimoji="1" lang="en-US" altLang="ja-JP" sz="1000" dirty="0"/>
                        <a:t>13</a:t>
                      </a:r>
                      <a:r>
                        <a:rPr kumimoji="1" lang="ja-JP" altLang="en-US" sz="1000" dirty="0"/>
                        <a:t>％（</a:t>
                      </a:r>
                      <a:r>
                        <a:rPr kumimoji="1" lang="en-US" altLang="ja-JP" sz="1000" dirty="0"/>
                        <a:t>30</a:t>
                      </a:r>
                      <a:r>
                        <a:rPr kumimoji="1" lang="ja-JP" altLang="en-US" sz="1000" dirty="0"/>
                        <a:t>％</a:t>
                      </a:r>
                      <a:r>
                        <a:rPr kumimoji="1" lang="en-US" altLang="ja-JP" sz="1000" dirty="0"/>
                        <a:t>※</a:t>
                      </a:r>
                      <a:r>
                        <a:rPr kumimoji="1" lang="ja-JP" altLang="en-US" sz="1000" dirty="0"/>
                        <a:t>１）超～</a:t>
                      </a:r>
                      <a:r>
                        <a:rPr kumimoji="1" lang="en-US" altLang="ja-JP" sz="1000" dirty="0"/>
                        <a:t>80</a:t>
                      </a:r>
                      <a:r>
                        <a:rPr kumimoji="1" lang="ja-JP" altLang="en-US" sz="1000" dirty="0"/>
                        <a:t>％未満</a:t>
                      </a:r>
                    </a:p>
                  </a:txBody>
                  <a:tcPr>
                    <a:solidFill>
                      <a:schemeClr val="accent1">
                        <a:lumMod val="60000"/>
                        <a:lumOff val="40000"/>
                      </a:schemeClr>
                    </a:solidFill>
                  </a:tcPr>
                </a:tc>
                <a:tc>
                  <a:txBody>
                    <a:bodyPr/>
                    <a:lstStyle/>
                    <a:p>
                      <a:r>
                        <a:rPr kumimoji="1" lang="ja-JP" altLang="en-US" sz="1000" dirty="0"/>
                        <a:t>休業開始時賃金日額</a:t>
                      </a:r>
                      <a:r>
                        <a:rPr kumimoji="1" lang="en-US" altLang="ja-JP" sz="1000" dirty="0"/>
                        <a:t>×</a:t>
                      </a:r>
                      <a:r>
                        <a:rPr kumimoji="1" lang="ja-JP" altLang="en-US" sz="1000" dirty="0"/>
                        <a:t>休業期間の</a:t>
                      </a:r>
                    </a:p>
                    <a:p>
                      <a:r>
                        <a:rPr kumimoji="1" lang="ja-JP" altLang="en-US" sz="1000" dirty="0"/>
                        <a:t>日数</a:t>
                      </a:r>
                      <a:r>
                        <a:rPr kumimoji="1" lang="en-US" altLang="ja-JP" sz="1000" dirty="0"/>
                        <a:t>×80</a:t>
                      </a:r>
                      <a:r>
                        <a:rPr kumimoji="1" lang="ja-JP" altLang="en-US" sz="1000" dirty="0"/>
                        <a:t>％ー賃金額</a:t>
                      </a:r>
                    </a:p>
                  </a:txBody>
                  <a:tcPr>
                    <a:solidFill>
                      <a:schemeClr val="accent1">
                        <a:lumMod val="60000"/>
                        <a:lumOff val="40000"/>
                      </a:schemeClr>
                    </a:solidFill>
                  </a:tcPr>
                </a:tc>
                <a:extLst>
                  <a:ext uri="{0D108BD9-81ED-4DB2-BD59-A6C34878D82A}">
                    <a16:rowId xmlns:a16="http://schemas.microsoft.com/office/drawing/2014/main" val="1801736202"/>
                  </a:ext>
                </a:extLst>
              </a:tr>
              <a:tr h="370840">
                <a:tc>
                  <a:txBody>
                    <a:bodyPr/>
                    <a:lstStyle/>
                    <a:p>
                      <a:r>
                        <a:rPr kumimoji="1" lang="ja-JP" altLang="en-US" sz="1000" dirty="0"/>
                        <a:t>「休業開始時賃金日額</a:t>
                      </a:r>
                      <a:r>
                        <a:rPr kumimoji="1" lang="en-US" altLang="ja-JP" sz="1000" dirty="0"/>
                        <a:t>×</a:t>
                      </a:r>
                    </a:p>
                    <a:p>
                      <a:r>
                        <a:rPr kumimoji="1" lang="ja-JP" altLang="en-US" sz="1000" dirty="0"/>
                        <a:t>休業期間の日数」の</a:t>
                      </a:r>
                      <a:r>
                        <a:rPr kumimoji="1" lang="en-US" altLang="ja-JP" sz="1000" dirty="0"/>
                        <a:t>80</a:t>
                      </a:r>
                      <a:r>
                        <a:rPr kumimoji="1" lang="ja-JP" altLang="en-US" sz="1000" dirty="0"/>
                        <a:t>％以上</a:t>
                      </a:r>
                    </a:p>
                  </a:txBody>
                  <a:tcPr>
                    <a:solidFill>
                      <a:schemeClr val="accent1">
                        <a:lumMod val="60000"/>
                        <a:lumOff val="40000"/>
                      </a:schemeClr>
                    </a:solidFill>
                  </a:tcPr>
                </a:tc>
                <a:tc>
                  <a:txBody>
                    <a:bodyPr/>
                    <a:lstStyle/>
                    <a:p>
                      <a:r>
                        <a:rPr kumimoji="1" lang="ja-JP" altLang="en-US" dirty="0"/>
                        <a:t>支給なし</a:t>
                      </a:r>
                    </a:p>
                  </a:txBody>
                  <a:tcPr>
                    <a:solidFill>
                      <a:schemeClr val="accent1">
                        <a:lumMod val="60000"/>
                        <a:lumOff val="40000"/>
                      </a:schemeClr>
                    </a:solidFill>
                  </a:tcPr>
                </a:tc>
                <a:extLst>
                  <a:ext uri="{0D108BD9-81ED-4DB2-BD59-A6C34878D82A}">
                    <a16:rowId xmlns:a16="http://schemas.microsoft.com/office/drawing/2014/main" val="2640143566"/>
                  </a:ext>
                </a:extLst>
              </a:tr>
            </a:tbl>
          </a:graphicData>
        </a:graphic>
      </p:graphicFrame>
      <p:sp>
        <p:nvSpPr>
          <p:cNvPr id="28" name="テキスト ボックス 27"/>
          <p:cNvSpPr txBox="1"/>
          <p:nvPr/>
        </p:nvSpPr>
        <p:spPr>
          <a:xfrm>
            <a:off x="3277747" y="5749293"/>
            <a:ext cx="2650269" cy="338554"/>
          </a:xfrm>
          <a:prstGeom prst="rect">
            <a:avLst/>
          </a:prstGeom>
          <a:noFill/>
        </p:spPr>
        <p:txBody>
          <a:bodyPr wrap="square" rtlCol="0">
            <a:spAutoFit/>
          </a:bodyPr>
          <a:lstStyle/>
          <a:p>
            <a:r>
              <a:rPr lang="en-US" altLang="ja-JP" sz="800" dirty="0"/>
              <a:t>※</a:t>
            </a:r>
            <a:r>
              <a:rPr lang="ja-JP" altLang="en-US" sz="800" dirty="0"/>
              <a:t>１　育児休業の開始から</a:t>
            </a:r>
            <a:r>
              <a:rPr lang="en-US" altLang="ja-JP" sz="800" dirty="0"/>
              <a:t>181</a:t>
            </a:r>
            <a:r>
              <a:rPr lang="ja-JP" altLang="en-US" sz="800" dirty="0"/>
              <a:t>日目以降は</a:t>
            </a:r>
            <a:r>
              <a:rPr lang="en-US" altLang="ja-JP" sz="800" dirty="0"/>
              <a:t>30</a:t>
            </a:r>
            <a:r>
              <a:rPr lang="ja-JP" altLang="en-US" sz="800" dirty="0"/>
              <a:t>％</a:t>
            </a:r>
          </a:p>
          <a:p>
            <a:r>
              <a:rPr lang="en-US" altLang="ja-JP" sz="800" dirty="0"/>
              <a:t>※</a:t>
            </a:r>
            <a:r>
              <a:rPr lang="ja-JP" altLang="en-US" sz="800" dirty="0"/>
              <a:t>２    育児休業の開始から</a:t>
            </a:r>
            <a:r>
              <a:rPr lang="en-US" altLang="ja-JP" sz="800" dirty="0"/>
              <a:t>181</a:t>
            </a:r>
            <a:r>
              <a:rPr lang="ja-JP" altLang="en-US" sz="800" dirty="0"/>
              <a:t>日目以降は給付率</a:t>
            </a:r>
            <a:r>
              <a:rPr lang="en-US" altLang="ja-JP" sz="800" dirty="0"/>
              <a:t>50</a:t>
            </a:r>
            <a:r>
              <a:rPr lang="ja-JP" altLang="en-US" sz="800" dirty="0"/>
              <a:t>％</a:t>
            </a:r>
            <a:endParaRPr lang="en-US" altLang="ja-JP" sz="800" dirty="0"/>
          </a:p>
        </p:txBody>
      </p:sp>
      <p:sp>
        <p:nvSpPr>
          <p:cNvPr id="35" name="テキスト ボックス 34"/>
          <p:cNvSpPr txBox="1"/>
          <p:nvPr/>
        </p:nvSpPr>
        <p:spPr>
          <a:xfrm>
            <a:off x="578035" y="303695"/>
            <a:ext cx="1849242" cy="307777"/>
          </a:xfrm>
          <a:prstGeom prst="rect">
            <a:avLst/>
          </a:prstGeom>
          <a:noFill/>
        </p:spPr>
        <p:txBody>
          <a:bodyPr wrap="square" rtlCol="0">
            <a:spAutoFit/>
          </a:bodyPr>
          <a:lstStyle/>
          <a:p>
            <a:r>
              <a:rPr lang="ja-JP" altLang="en-US" sz="1400" b="1" dirty="0"/>
              <a:t>補填されるお金</a:t>
            </a:r>
            <a:endParaRPr kumimoji="1" lang="ja-JP" altLang="en-US" sz="1400" b="1" dirty="0"/>
          </a:p>
        </p:txBody>
      </p:sp>
      <p:sp>
        <p:nvSpPr>
          <p:cNvPr id="38" name="ホームベース 37"/>
          <p:cNvSpPr/>
          <p:nvPr/>
        </p:nvSpPr>
        <p:spPr>
          <a:xfrm flipV="1">
            <a:off x="3176771" y="318555"/>
            <a:ext cx="522793" cy="400022"/>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p:cNvSpPr txBox="1"/>
          <p:nvPr/>
        </p:nvSpPr>
        <p:spPr>
          <a:xfrm>
            <a:off x="3180116" y="426498"/>
            <a:ext cx="508059"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45" name="テキスト ボックス 44"/>
          <p:cNvSpPr txBox="1"/>
          <p:nvPr/>
        </p:nvSpPr>
        <p:spPr>
          <a:xfrm>
            <a:off x="3605277" y="369518"/>
            <a:ext cx="453051"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産後</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８週間</a:t>
            </a:r>
            <a:endParaRPr kumimoji="1" lang="ja-JP" altLang="en-US" sz="800" b="1" dirty="0">
              <a:latin typeface="メイリオ" panose="020B0604030504040204" pitchFamily="50" charset="-128"/>
              <a:ea typeface="メイリオ" panose="020B0604030504040204" pitchFamily="50" charset="-128"/>
            </a:endParaRPr>
          </a:p>
        </p:txBody>
      </p:sp>
      <p:sp>
        <p:nvSpPr>
          <p:cNvPr id="46" name="テキスト ボックス 45"/>
          <p:cNvSpPr txBox="1"/>
          <p:nvPr/>
        </p:nvSpPr>
        <p:spPr>
          <a:xfrm>
            <a:off x="4018939" y="420830"/>
            <a:ext cx="411482"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p>
        </p:txBody>
      </p:sp>
      <p:sp>
        <p:nvSpPr>
          <p:cNvPr id="47" name="テキスト ボックス 46"/>
          <p:cNvSpPr txBox="1"/>
          <p:nvPr/>
        </p:nvSpPr>
        <p:spPr>
          <a:xfrm>
            <a:off x="4727870" y="372747"/>
            <a:ext cx="51690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６カ月</a:t>
            </a:r>
          </a:p>
        </p:txBody>
      </p:sp>
      <p:sp>
        <p:nvSpPr>
          <p:cNvPr id="48" name="テキスト ボックス 47"/>
          <p:cNvSpPr txBox="1"/>
          <p:nvPr/>
        </p:nvSpPr>
        <p:spPr>
          <a:xfrm>
            <a:off x="5122517" y="435957"/>
            <a:ext cx="370879"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歳</a:t>
            </a:r>
          </a:p>
        </p:txBody>
      </p:sp>
      <p:pic>
        <p:nvPicPr>
          <p:cNvPr id="34" name="図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02569" y="229667"/>
            <a:ext cx="303859" cy="293084"/>
          </a:xfrm>
          <a:prstGeom prst="rect">
            <a:avLst/>
          </a:prstGeom>
        </p:spPr>
      </p:pic>
      <p:pic>
        <p:nvPicPr>
          <p:cNvPr id="36" name="図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34177" y="238505"/>
            <a:ext cx="261897" cy="285932"/>
          </a:xfrm>
          <a:prstGeom prst="rect">
            <a:avLst/>
          </a:prstGeom>
        </p:spPr>
      </p:pic>
      <p:sp>
        <p:nvSpPr>
          <p:cNvPr id="91" name="テキスト ボックス 90"/>
          <p:cNvSpPr txBox="1"/>
          <p:nvPr/>
        </p:nvSpPr>
        <p:spPr>
          <a:xfrm>
            <a:off x="4360294" y="369518"/>
            <a:ext cx="45489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lang="en-US" altLang="ja-JP" sz="700" b="1" dirty="0">
                <a:latin typeface="メイリオ" panose="020B0604030504040204" pitchFamily="50" charset="-128"/>
                <a:ea typeface="メイリオ" panose="020B0604030504040204" pitchFamily="50" charset="-128"/>
              </a:rPr>
              <a:t>2</a:t>
            </a:r>
            <a:r>
              <a:rPr kumimoji="1" lang="ja-JP" altLang="en-US" sz="700" b="1" dirty="0">
                <a:latin typeface="メイリオ" panose="020B0604030504040204" pitchFamily="50" charset="-128"/>
                <a:ea typeface="メイリオ" panose="020B0604030504040204" pitchFamily="50" charset="-128"/>
              </a:rPr>
              <a:t>カ月</a:t>
            </a:r>
          </a:p>
        </p:txBody>
      </p:sp>
      <p:sp>
        <p:nvSpPr>
          <p:cNvPr id="59" name="正方形/長方形 58"/>
          <p:cNvSpPr/>
          <p:nvPr/>
        </p:nvSpPr>
        <p:spPr>
          <a:xfrm>
            <a:off x="391927" y="522751"/>
            <a:ext cx="200078" cy="195826"/>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bg1"/>
                </a:solidFill>
              </a:rPr>
              <a:t>９</a:t>
            </a:r>
            <a:endParaRPr kumimoji="1" lang="ja-JP" altLang="en-US" sz="1200" b="1">
              <a:solidFill>
                <a:schemeClr val="bg1"/>
              </a:solidFill>
            </a:endParaRPr>
          </a:p>
        </p:txBody>
      </p:sp>
      <p:sp>
        <p:nvSpPr>
          <p:cNvPr id="37" name="テキスト ボックス 36"/>
          <p:cNvSpPr txBox="1"/>
          <p:nvPr/>
        </p:nvSpPr>
        <p:spPr>
          <a:xfrm>
            <a:off x="292846" y="7101149"/>
            <a:ext cx="5805013" cy="1650528"/>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2" name="スライド番号プレースホルダー 1"/>
          <p:cNvSpPr>
            <a:spLocks noGrp="1"/>
          </p:cNvSpPr>
          <p:nvPr>
            <p:ph type="sldNum" sz="quarter" idx="12"/>
          </p:nvPr>
        </p:nvSpPr>
        <p:spPr>
          <a:xfrm>
            <a:off x="2013897" y="8692515"/>
            <a:ext cx="1543050" cy="486833"/>
          </a:xfrm>
        </p:spPr>
        <p:txBody>
          <a:bodyPr/>
          <a:lstStyle/>
          <a:p>
            <a:fld id="{BD6F1CBD-B437-47E4-8EA4-6A9B6D02C591}" type="slidenum">
              <a:rPr kumimoji="1" lang="ja-JP" altLang="en-US" sz="1200" smtClean="0">
                <a:solidFill>
                  <a:schemeClr val="tx1"/>
                </a:solidFill>
              </a:rPr>
              <a:t>16</a:t>
            </a:fld>
            <a:endParaRPr kumimoji="1" lang="ja-JP" altLang="en-US" sz="1200">
              <a:solidFill>
                <a:schemeClr val="tx1"/>
              </a:solidFill>
            </a:endParaRPr>
          </a:p>
        </p:txBody>
      </p:sp>
    </p:spTree>
    <p:extLst>
      <p:ext uri="{BB962C8B-B14F-4D97-AF65-F5344CB8AC3E}">
        <p14:creationId xmlns:p14="http://schemas.microsoft.com/office/powerpoint/2010/main" val="3411199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865021" y="8711983"/>
            <a:ext cx="1543050" cy="486833"/>
          </a:xfrm>
        </p:spPr>
        <p:txBody>
          <a:bodyPr/>
          <a:lstStyle/>
          <a:p>
            <a:fld id="{BD6F1CBD-B437-47E4-8EA4-6A9B6D02C591}" type="slidenum">
              <a:rPr kumimoji="1" lang="ja-JP" altLang="en-US" sz="1200" smtClean="0">
                <a:solidFill>
                  <a:schemeClr val="tx1"/>
                </a:solidFill>
              </a:rPr>
              <a:t>17</a:t>
            </a:fld>
            <a:endParaRPr kumimoji="1" lang="ja-JP" altLang="en-US" sz="1200">
              <a:solidFill>
                <a:schemeClr val="tx1"/>
              </a:solidFill>
            </a:endParaRPr>
          </a:p>
        </p:txBody>
      </p:sp>
      <p:sp>
        <p:nvSpPr>
          <p:cNvPr id="3" name="テキスト ボックス 2"/>
          <p:cNvSpPr txBox="1"/>
          <p:nvPr/>
        </p:nvSpPr>
        <p:spPr>
          <a:xfrm>
            <a:off x="377024" y="300215"/>
            <a:ext cx="5789091" cy="6072010"/>
          </a:xfrm>
          <a:prstGeom prst="rect">
            <a:avLst/>
          </a:prstGeom>
          <a:noFill/>
          <a:ln w="38100">
            <a:solidFill>
              <a:schemeClr val="accent5">
                <a:lumMod val="60000"/>
                <a:lumOff val="40000"/>
              </a:schemeClr>
            </a:solidFill>
          </a:ln>
        </p:spPr>
        <p:txBody>
          <a:bodyPr wrap="square" rtlCol="0">
            <a:noAutofit/>
          </a:bodyPr>
          <a:lstStyle/>
          <a:p>
            <a:r>
              <a:rPr lang="ja-JP" altLang="en-US" sz="1000" dirty="0"/>
              <a:t>　　</a:t>
            </a:r>
            <a:r>
              <a:rPr lang="ja-JP" altLang="en-US" sz="1400" b="1" dirty="0"/>
              <a:t>補填されるお金</a:t>
            </a:r>
            <a:endParaRPr lang="en-US" altLang="ja-JP" sz="1400" b="1" dirty="0"/>
          </a:p>
          <a:p>
            <a:r>
              <a:rPr lang="ja-JP" altLang="en-US" sz="1000" b="1" dirty="0"/>
              <a:t>          育児休業給付金</a:t>
            </a:r>
            <a:r>
              <a:rPr lang="en-US" altLang="ja-JP" sz="1000" b="1" dirty="0"/>
              <a:t>(</a:t>
            </a:r>
            <a:r>
              <a:rPr lang="ja-JP" altLang="en-US" sz="1000" b="1" dirty="0"/>
              <a:t>ハローワーク</a:t>
            </a:r>
            <a:r>
              <a:rPr lang="en-US" altLang="ja-JP" sz="1000" b="1" dirty="0"/>
              <a:t>)</a:t>
            </a:r>
          </a:p>
          <a:p>
            <a:endParaRPr lang="en-US" altLang="ja-JP" sz="1000" dirty="0"/>
          </a:p>
          <a:p>
            <a:endParaRPr lang="en-US" altLang="ja-JP" sz="1000" dirty="0"/>
          </a:p>
          <a:p>
            <a:endParaRPr lang="en-US" altLang="ja-JP" sz="1000" dirty="0"/>
          </a:p>
          <a:p>
            <a:endParaRPr lang="en-US" altLang="ja-JP" sz="1000"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r>
              <a:rPr lang="ja-JP" altLang="en-US" sz="1000" b="1" dirty="0"/>
              <a:t>出生時育児休業給付金</a:t>
            </a:r>
            <a:endParaRPr lang="en-US" altLang="ja-JP" sz="1000" b="1"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6" name="テキスト ボックス 5"/>
          <p:cNvSpPr txBox="1"/>
          <p:nvPr/>
        </p:nvSpPr>
        <p:spPr>
          <a:xfrm>
            <a:off x="486374" y="823225"/>
            <a:ext cx="5488663" cy="2113048"/>
          </a:xfrm>
          <a:prstGeom prst="rect">
            <a:avLst/>
          </a:prstGeom>
          <a:solidFill>
            <a:schemeClr val="accent6">
              <a:lumMod val="20000"/>
              <a:lumOff val="80000"/>
            </a:schemeClr>
          </a:solidFill>
        </p:spPr>
        <p:txBody>
          <a:bodyPr wrap="square" rtlCol="0">
            <a:noAutofit/>
          </a:bodyPr>
          <a:lstStyle/>
          <a:p>
            <a:r>
              <a:rPr kumimoji="1" lang="ja-JP" altLang="en-US" sz="1400" b="1" dirty="0">
                <a:latin typeface="メイリオ" panose="020B0604030504040204" pitchFamily="50" charset="-128"/>
                <a:ea typeface="メイリオ" panose="020B0604030504040204" pitchFamily="50" charset="-128"/>
              </a:rPr>
              <a:t>パパ・ママ育休プラス</a:t>
            </a:r>
            <a:endParaRPr kumimoji="1" lang="en-US" altLang="ja-JP" sz="1400" b="1" dirty="0">
              <a:latin typeface="メイリオ" panose="020B0604030504040204" pitchFamily="50" charset="-128"/>
              <a:ea typeface="メイリオ" panose="020B0604030504040204" pitchFamily="50" charset="-128"/>
            </a:endParaRPr>
          </a:p>
          <a:p>
            <a:r>
              <a:rPr lang="ja-JP" altLang="en-US" sz="800" dirty="0">
                <a:ea typeface="メイリオ" panose="020B0604030504040204" pitchFamily="50" charset="-128"/>
              </a:rPr>
              <a:t>　</a:t>
            </a:r>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r>
              <a:rPr lang="ja-JP" altLang="en-US" sz="1000" dirty="0">
                <a:latin typeface="MS-Mincho"/>
              </a:rPr>
              <a:t>　一定の要件を満たせば、子が１歳２カ月に達する日の前日までの間に最大１年まで育児休業給付金が支給される</a:t>
            </a:r>
            <a:endParaRPr lang="en-US" altLang="ja-JP" sz="1000" dirty="0">
              <a:latin typeface="MS-Mincho"/>
            </a:endParaRPr>
          </a:p>
          <a:p>
            <a:endParaRPr lang="en-US" altLang="ja-JP" sz="1000" dirty="0">
              <a:latin typeface="MS-Mincho"/>
            </a:endParaRP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2510" y="171695"/>
            <a:ext cx="326020" cy="331723"/>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6636" y="170559"/>
            <a:ext cx="312640" cy="341332"/>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359" y="1288764"/>
            <a:ext cx="312640" cy="341332"/>
          </a:xfrm>
          <a:prstGeom prst="rect">
            <a:avLst/>
          </a:prstGeom>
        </p:spPr>
      </p:pic>
      <p:pic>
        <p:nvPicPr>
          <p:cNvPr id="10" name="図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039" y="1854008"/>
            <a:ext cx="326020" cy="331723"/>
          </a:xfrm>
          <a:prstGeom prst="rect">
            <a:avLst/>
          </a:prstGeom>
        </p:spPr>
      </p:pic>
      <p:sp>
        <p:nvSpPr>
          <p:cNvPr id="11" name="テキスト ボックス 10"/>
          <p:cNvSpPr txBox="1"/>
          <p:nvPr/>
        </p:nvSpPr>
        <p:spPr>
          <a:xfrm>
            <a:off x="948981" y="1614137"/>
            <a:ext cx="464361" cy="246221"/>
          </a:xfrm>
          <a:prstGeom prst="rect">
            <a:avLst/>
          </a:prstGeom>
          <a:noFill/>
        </p:spPr>
        <p:txBody>
          <a:bodyPr wrap="square" rtlCol="0">
            <a:spAutoFit/>
          </a:bodyPr>
          <a:lstStyle/>
          <a:p>
            <a:r>
              <a:rPr kumimoji="1" lang="ja-JP" altLang="en-US" sz="1000" dirty="0"/>
              <a:t>母</a:t>
            </a:r>
          </a:p>
        </p:txBody>
      </p:sp>
      <p:sp>
        <p:nvSpPr>
          <p:cNvPr id="13" name="テキスト ボックス 12"/>
          <p:cNvSpPr txBox="1"/>
          <p:nvPr/>
        </p:nvSpPr>
        <p:spPr>
          <a:xfrm>
            <a:off x="964198" y="2187989"/>
            <a:ext cx="464361" cy="246221"/>
          </a:xfrm>
          <a:prstGeom prst="rect">
            <a:avLst/>
          </a:prstGeom>
          <a:noFill/>
        </p:spPr>
        <p:txBody>
          <a:bodyPr wrap="square" rtlCol="0">
            <a:spAutoFit/>
          </a:bodyPr>
          <a:lstStyle/>
          <a:p>
            <a:r>
              <a:rPr lang="ja-JP" altLang="en-US" sz="1000" dirty="0"/>
              <a:t>父</a:t>
            </a:r>
            <a:endParaRPr kumimoji="1" lang="ja-JP" altLang="en-US" sz="1000" dirty="0"/>
          </a:p>
        </p:txBody>
      </p:sp>
      <p:cxnSp>
        <p:nvCxnSpPr>
          <p:cNvPr id="14" name="直線コネクタ 13"/>
          <p:cNvCxnSpPr/>
          <p:nvPr/>
        </p:nvCxnSpPr>
        <p:spPr>
          <a:xfrm flipH="1">
            <a:off x="1517244" y="1316249"/>
            <a:ext cx="3" cy="1150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1276836" y="1130650"/>
            <a:ext cx="588185" cy="246221"/>
          </a:xfrm>
          <a:prstGeom prst="rect">
            <a:avLst/>
          </a:prstGeom>
          <a:noFill/>
        </p:spPr>
        <p:txBody>
          <a:bodyPr wrap="square" rtlCol="0">
            <a:spAutoFit/>
          </a:bodyPr>
          <a:lstStyle/>
          <a:p>
            <a:r>
              <a:rPr lang="ja-JP" altLang="en-US" sz="1000" dirty="0"/>
              <a:t>出産日</a:t>
            </a:r>
            <a:endParaRPr kumimoji="1" lang="ja-JP" altLang="en-US" sz="1000" dirty="0"/>
          </a:p>
        </p:txBody>
      </p:sp>
      <p:cxnSp>
        <p:nvCxnSpPr>
          <p:cNvPr id="16" name="直線コネクタ 15"/>
          <p:cNvCxnSpPr/>
          <p:nvPr/>
        </p:nvCxnSpPr>
        <p:spPr>
          <a:xfrm>
            <a:off x="2343412" y="1343900"/>
            <a:ext cx="7363" cy="11924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2024485" y="1138830"/>
            <a:ext cx="596767" cy="246221"/>
          </a:xfrm>
          <a:prstGeom prst="rect">
            <a:avLst/>
          </a:prstGeom>
          <a:noFill/>
        </p:spPr>
        <p:txBody>
          <a:bodyPr wrap="square" rtlCol="0">
            <a:spAutoFit/>
          </a:bodyPr>
          <a:lstStyle/>
          <a:p>
            <a:r>
              <a:rPr lang="ja-JP" altLang="en-US" sz="1000" dirty="0"/>
              <a:t>８週間</a:t>
            </a:r>
            <a:endParaRPr kumimoji="1" lang="ja-JP" altLang="en-US" sz="1000" dirty="0"/>
          </a:p>
        </p:txBody>
      </p:sp>
      <p:cxnSp>
        <p:nvCxnSpPr>
          <p:cNvPr id="18" name="直線コネクタ 17"/>
          <p:cNvCxnSpPr/>
          <p:nvPr/>
        </p:nvCxnSpPr>
        <p:spPr>
          <a:xfrm flipH="1">
            <a:off x="3970211" y="1382844"/>
            <a:ext cx="3" cy="1150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3721304" y="1126585"/>
            <a:ext cx="596767" cy="246221"/>
          </a:xfrm>
          <a:prstGeom prst="rect">
            <a:avLst/>
          </a:prstGeom>
          <a:noFill/>
        </p:spPr>
        <p:txBody>
          <a:bodyPr wrap="square" rtlCol="0">
            <a:spAutoFit/>
          </a:bodyPr>
          <a:lstStyle/>
          <a:p>
            <a:r>
              <a:rPr lang="ja-JP" altLang="en-US" sz="1000" dirty="0"/>
              <a:t>８カ月</a:t>
            </a:r>
            <a:endParaRPr kumimoji="1" lang="ja-JP" altLang="en-US" sz="1000" dirty="0"/>
          </a:p>
        </p:txBody>
      </p:sp>
      <p:cxnSp>
        <p:nvCxnSpPr>
          <p:cNvPr id="20" name="直線コネクタ 19"/>
          <p:cNvCxnSpPr/>
          <p:nvPr/>
        </p:nvCxnSpPr>
        <p:spPr>
          <a:xfrm flipH="1">
            <a:off x="4991543" y="1424904"/>
            <a:ext cx="3" cy="1150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4545049" y="1150155"/>
            <a:ext cx="804364" cy="246221"/>
          </a:xfrm>
          <a:prstGeom prst="rect">
            <a:avLst/>
          </a:prstGeom>
          <a:noFill/>
        </p:spPr>
        <p:txBody>
          <a:bodyPr wrap="square" rtlCol="0">
            <a:spAutoFit/>
          </a:bodyPr>
          <a:lstStyle/>
          <a:p>
            <a:r>
              <a:rPr lang="en-US" altLang="ja-JP" sz="1000" dirty="0"/>
              <a:t>1</a:t>
            </a:r>
            <a:r>
              <a:rPr lang="ja-JP" altLang="en-US" sz="1000" dirty="0"/>
              <a:t>歳到達日</a:t>
            </a:r>
            <a:endParaRPr kumimoji="1" lang="ja-JP" altLang="en-US" sz="1000" dirty="0"/>
          </a:p>
        </p:txBody>
      </p:sp>
      <p:cxnSp>
        <p:nvCxnSpPr>
          <p:cNvPr id="22" name="直線コネクタ 21"/>
          <p:cNvCxnSpPr/>
          <p:nvPr/>
        </p:nvCxnSpPr>
        <p:spPr>
          <a:xfrm flipH="1">
            <a:off x="5607864" y="1407256"/>
            <a:ext cx="3" cy="1150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5271912" y="1170384"/>
            <a:ext cx="804364" cy="246221"/>
          </a:xfrm>
          <a:prstGeom prst="rect">
            <a:avLst/>
          </a:prstGeom>
          <a:noFill/>
        </p:spPr>
        <p:txBody>
          <a:bodyPr wrap="square" rtlCol="0">
            <a:spAutoFit/>
          </a:bodyPr>
          <a:lstStyle/>
          <a:p>
            <a:r>
              <a:rPr lang="en-US" altLang="ja-JP" sz="1000" dirty="0"/>
              <a:t>1</a:t>
            </a:r>
            <a:r>
              <a:rPr lang="ja-JP" altLang="en-US" sz="1000" dirty="0"/>
              <a:t>歳２カ月</a:t>
            </a:r>
            <a:endParaRPr kumimoji="1" lang="ja-JP" altLang="en-US" sz="1000" dirty="0"/>
          </a:p>
        </p:txBody>
      </p:sp>
      <p:sp>
        <p:nvSpPr>
          <p:cNvPr id="26" name="右矢印 25"/>
          <p:cNvSpPr/>
          <p:nvPr/>
        </p:nvSpPr>
        <p:spPr>
          <a:xfrm>
            <a:off x="1535461" y="1415799"/>
            <a:ext cx="800005" cy="298064"/>
          </a:xfrm>
          <a:prstGeom prst="rightArrow">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rPr>
              <a:t>出産手当金</a:t>
            </a:r>
          </a:p>
        </p:txBody>
      </p:sp>
      <p:sp>
        <p:nvSpPr>
          <p:cNvPr id="28" name="右矢印 27"/>
          <p:cNvSpPr/>
          <p:nvPr/>
        </p:nvSpPr>
        <p:spPr>
          <a:xfrm>
            <a:off x="2384669" y="1376452"/>
            <a:ext cx="1585542" cy="351032"/>
          </a:xfrm>
          <a:prstGeom prst="rightArrow">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rPr>
              <a:t>給付率</a:t>
            </a:r>
            <a:r>
              <a:rPr kumimoji="1" lang="en-US" altLang="ja-JP" sz="1000" dirty="0">
                <a:solidFill>
                  <a:schemeClr val="tx1"/>
                </a:solidFill>
              </a:rPr>
              <a:t>67</a:t>
            </a:r>
            <a:r>
              <a:rPr kumimoji="1" lang="ja-JP" altLang="en-US" sz="1000" dirty="0">
                <a:solidFill>
                  <a:schemeClr val="tx1"/>
                </a:solidFill>
              </a:rPr>
              <a:t>％</a:t>
            </a:r>
          </a:p>
        </p:txBody>
      </p:sp>
      <p:sp>
        <p:nvSpPr>
          <p:cNvPr id="29" name="右矢印 28"/>
          <p:cNvSpPr/>
          <p:nvPr/>
        </p:nvSpPr>
        <p:spPr>
          <a:xfrm>
            <a:off x="3980329" y="1965157"/>
            <a:ext cx="1627535" cy="393760"/>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rPr>
              <a:t>給付率</a:t>
            </a:r>
            <a:r>
              <a:rPr kumimoji="1" lang="en-US" altLang="ja-JP" sz="1000" dirty="0">
                <a:solidFill>
                  <a:schemeClr val="tx1"/>
                </a:solidFill>
              </a:rPr>
              <a:t>67</a:t>
            </a:r>
            <a:r>
              <a:rPr kumimoji="1" lang="ja-JP" altLang="en-US" sz="1000" dirty="0">
                <a:solidFill>
                  <a:schemeClr val="tx1"/>
                </a:solidFill>
              </a:rPr>
              <a:t>％</a:t>
            </a:r>
          </a:p>
        </p:txBody>
      </p:sp>
      <p:sp>
        <p:nvSpPr>
          <p:cNvPr id="33" name="テキスト ボックス 32"/>
          <p:cNvSpPr txBox="1"/>
          <p:nvPr/>
        </p:nvSpPr>
        <p:spPr>
          <a:xfrm>
            <a:off x="2564702" y="1634635"/>
            <a:ext cx="1234062" cy="246221"/>
          </a:xfrm>
          <a:prstGeom prst="rect">
            <a:avLst/>
          </a:prstGeom>
          <a:noFill/>
        </p:spPr>
        <p:txBody>
          <a:bodyPr wrap="square" rtlCol="0">
            <a:spAutoFit/>
          </a:bodyPr>
          <a:lstStyle/>
          <a:p>
            <a:r>
              <a:rPr kumimoji="1" lang="ja-JP" altLang="en-US" sz="1000" dirty="0"/>
              <a:t>育児休業６カ月間</a:t>
            </a:r>
          </a:p>
        </p:txBody>
      </p:sp>
      <p:sp>
        <p:nvSpPr>
          <p:cNvPr id="34" name="テキスト ボックス 33"/>
          <p:cNvSpPr txBox="1"/>
          <p:nvPr/>
        </p:nvSpPr>
        <p:spPr>
          <a:xfrm>
            <a:off x="4147467" y="2294068"/>
            <a:ext cx="1234062" cy="246221"/>
          </a:xfrm>
          <a:prstGeom prst="rect">
            <a:avLst/>
          </a:prstGeom>
          <a:noFill/>
        </p:spPr>
        <p:txBody>
          <a:bodyPr wrap="square" rtlCol="0">
            <a:spAutoFit/>
          </a:bodyPr>
          <a:lstStyle/>
          <a:p>
            <a:r>
              <a:rPr kumimoji="1" lang="ja-JP" altLang="en-US" sz="1000" dirty="0"/>
              <a:t>育児休業６カ月間</a:t>
            </a:r>
          </a:p>
        </p:txBody>
      </p:sp>
      <p:grpSp>
        <p:nvGrpSpPr>
          <p:cNvPr id="44" name="グループ化 43"/>
          <p:cNvGrpSpPr/>
          <p:nvPr/>
        </p:nvGrpSpPr>
        <p:grpSpPr>
          <a:xfrm>
            <a:off x="5985220" y="8803750"/>
            <a:ext cx="918314" cy="316438"/>
            <a:chOff x="6111980" y="8878053"/>
            <a:chExt cx="785770" cy="274209"/>
          </a:xfrm>
        </p:grpSpPr>
        <p:sp>
          <p:nvSpPr>
            <p:cNvPr id="45" name="正方形/長方形 4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46" name="図 45">
              <a:extLst>
                <a:ext uri="{FF2B5EF4-FFF2-40B4-BE49-F238E27FC236}">
                  <a16:creationId xmlns:a16="http://schemas.microsoft.com/office/drawing/2014/main" id="{99E2748C-0BD8-5145-F80D-A68B71C8C8C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74" name="フローチャート: 代替処理 73"/>
          <p:cNvSpPr/>
          <p:nvPr/>
        </p:nvSpPr>
        <p:spPr>
          <a:xfrm>
            <a:off x="486374" y="3143735"/>
            <a:ext cx="5426581" cy="1190755"/>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000" dirty="0"/>
          </a:p>
        </p:txBody>
      </p:sp>
      <p:pic>
        <p:nvPicPr>
          <p:cNvPr id="75" name="図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883" y="3164596"/>
            <a:ext cx="304906" cy="312735"/>
          </a:xfrm>
          <a:prstGeom prst="rect">
            <a:avLst/>
          </a:prstGeom>
        </p:spPr>
      </p:pic>
      <p:sp>
        <p:nvSpPr>
          <p:cNvPr id="80" name="テキスト ボックス 79"/>
          <p:cNvSpPr txBox="1"/>
          <p:nvPr/>
        </p:nvSpPr>
        <p:spPr>
          <a:xfrm>
            <a:off x="827003" y="3202359"/>
            <a:ext cx="1921739" cy="246221"/>
          </a:xfrm>
          <a:prstGeom prst="rect">
            <a:avLst/>
          </a:prstGeom>
          <a:noFill/>
        </p:spPr>
        <p:txBody>
          <a:bodyPr wrap="square" rtlCol="0">
            <a:spAutoFit/>
          </a:bodyPr>
          <a:lstStyle/>
          <a:p>
            <a:r>
              <a:rPr lang="ja-JP" altLang="en-US" sz="1000" dirty="0"/>
              <a:t>育児休業給付金の支給の条件</a:t>
            </a:r>
            <a:endParaRPr kumimoji="1" lang="ja-JP" altLang="en-US" sz="1000" dirty="0"/>
          </a:p>
        </p:txBody>
      </p:sp>
      <p:sp>
        <p:nvSpPr>
          <p:cNvPr id="83" name="フローチャート: 代替処理 82"/>
          <p:cNvSpPr/>
          <p:nvPr/>
        </p:nvSpPr>
        <p:spPr>
          <a:xfrm>
            <a:off x="469597" y="4393114"/>
            <a:ext cx="5426581" cy="61319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685800">
              <a:defRPr/>
            </a:pPr>
            <a:endParaRPr lang="en-US" altLang="ja-JP" sz="1000" dirty="0">
              <a:solidFill>
                <a:schemeClr val="tx1"/>
              </a:solidFill>
            </a:endParaRPr>
          </a:p>
          <a:p>
            <a:pPr lvl="0" defTabSz="685800">
              <a:defRPr/>
            </a:pPr>
            <a:r>
              <a:rPr lang="ja-JP" altLang="en-US" sz="1000" dirty="0">
                <a:solidFill>
                  <a:schemeClr val="tx1"/>
                </a:solidFill>
              </a:rPr>
              <a:t>　子の出生後８週間以内の期間内で通算４週間（</a:t>
            </a:r>
            <a:r>
              <a:rPr lang="en-US" altLang="ja-JP" sz="1000" dirty="0">
                <a:solidFill>
                  <a:schemeClr val="tx1"/>
                </a:solidFill>
              </a:rPr>
              <a:t>28 </a:t>
            </a:r>
            <a:r>
              <a:rPr lang="ja-JP" altLang="en-US" sz="1000" dirty="0">
                <a:solidFill>
                  <a:schemeClr val="tx1"/>
                </a:solidFill>
              </a:rPr>
              <a:t>日）までの期間</a:t>
            </a:r>
          </a:p>
        </p:txBody>
      </p:sp>
      <p:pic>
        <p:nvPicPr>
          <p:cNvPr id="89" name="図 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594" y="4412530"/>
            <a:ext cx="276545" cy="283647"/>
          </a:xfrm>
          <a:prstGeom prst="rect">
            <a:avLst/>
          </a:prstGeom>
        </p:spPr>
      </p:pic>
      <p:sp>
        <p:nvSpPr>
          <p:cNvPr id="91" name="テキスト ボックス 90"/>
          <p:cNvSpPr txBox="1"/>
          <p:nvPr/>
        </p:nvSpPr>
        <p:spPr>
          <a:xfrm>
            <a:off x="881679" y="4467888"/>
            <a:ext cx="1933129" cy="246221"/>
          </a:xfrm>
          <a:prstGeom prst="rect">
            <a:avLst/>
          </a:prstGeom>
          <a:noFill/>
        </p:spPr>
        <p:txBody>
          <a:bodyPr wrap="square" rtlCol="0">
            <a:spAutoFit/>
          </a:bodyPr>
          <a:lstStyle/>
          <a:p>
            <a:r>
              <a:rPr lang="ja-JP" altLang="en-US" sz="1000" dirty="0"/>
              <a:t>支給対象期間</a:t>
            </a:r>
            <a:endParaRPr kumimoji="1" lang="ja-JP" altLang="en-US" sz="1000" dirty="0"/>
          </a:p>
        </p:txBody>
      </p:sp>
      <p:sp>
        <p:nvSpPr>
          <p:cNvPr id="93" name="フローチャート: 代替処理 92"/>
          <p:cNvSpPr/>
          <p:nvPr/>
        </p:nvSpPr>
        <p:spPr>
          <a:xfrm>
            <a:off x="443756" y="5090729"/>
            <a:ext cx="5397136" cy="1205168"/>
          </a:xfrm>
          <a:prstGeom prst="flowChartAlternateProcess">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sp>
        <p:nvSpPr>
          <p:cNvPr id="24" name="円形吹き出し 23"/>
          <p:cNvSpPr/>
          <p:nvPr/>
        </p:nvSpPr>
        <p:spPr>
          <a:xfrm>
            <a:off x="2598324" y="2964447"/>
            <a:ext cx="3332563" cy="332339"/>
          </a:xfrm>
          <a:prstGeom prst="wedgeEllipseCallout">
            <a:avLst>
              <a:gd name="adj1" fmla="val -44430"/>
              <a:gd name="adj2" fmla="val 62734"/>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rPr>
              <a:t>産後パパ育休取得時にもらえる給付金</a:t>
            </a:r>
          </a:p>
        </p:txBody>
      </p:sp>
      <p:pic>
        <p:nvPicPr>
          <p:cNvPr id="94" name="図 9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6576" y="5131272"/>
            <a:ext cx="303989" cy="311795"/>
          </a:xfrm>
          <a:prstGeom prst="rect">
            <a:avLst/>
          </a:prstGeom>
        </p:spPr>
      </p:pic>
      <p:sp>
        <p:nvSpPr>
          <p:cNvPr id="95" name="テキスト ボックス 94"/>
          <p:cNvSpPr txBox="1"/>
          <p:nvPr/>
        </p:nvSpPr>
        <p:spPr>
          <a:xfrm>
            <a:off x="760442" y="5139099"/>
            <a:ext cx="1933129" cy="246221"/>
          </a:xfrm>
          <a:prstGeom prst="rect">
            <a:avLst/>
          </a:prstGeom>
          <a:noFill/>
        </p:spPr>
        <p:txBody>
          <a:bodyPr wrap="square" rtlCol="0">
            <a:spAutoFit/>
          </a:bodyPr>
          <a:lstStyle/>
          <a:p>
            <a:r>
              <a:rPr lang="ja-JP" altLang="en-US" sz="1000" dirty="0"/>
              <a:t>支給額</a:t>
            </a:r>
            <a:endParaRPr kumimoji="1" lang="ja-JP" altLang="en-US" sz="1000" dirty="0"/>
          </a:p>
        </p:txBody>
      </p:sp>
      <p:sp>
        <p:nvSpPr>
          <p:cNvPr id="97" name="テキスト ボックス 96"/>
          <p:cNvSpPr txBox="1"/>
          <p:nvPr/>
        </p:nvSpPr>
        <p:spPr>
          <a:xfrm>
            <a:off x="726262" y="3448580"/>
            <a:ext cx="5103884" cy="1015663"/>
          </a:xfrm>
          <a:prstGeom prst="rect">
            <a:avLst/>
          </a:prstGeom>
          <a:noFill/>
        </p:spPr>
        <p:txBody>
          <a:bodyPr wrap="square" rtlCol="0">
            <a:spAutoFit/>
          </a:bodyPr>
          <a:lstStyle/>
          <a:p>
            <a:r>
              <a:rPr lang="ja-JP" altLang="en-US" sz="1000" dirty="0"/>
              <a:t>①産後パパ育休</a:t>
            </a:r>
            <a:r>
              <a:rPr lang="en-US" altLang="ja-JP" sz="1000" dirty="0"/>
              <a:t>(</a:t>
            </a:r>
            <a:r>
              <a:rPr lang="ja-JP" altLang="en-US" sz="1000" dirty="0"/>
              <a:t>出生時育児休業</a:t>
            </a:r>
            <a:r>
              <a:rPr lang="en-US" altLang="ja-JP" sz="1000" dirty="0"/>
              <a:t>)</a:t>
            </a:r>
            <a:r>
              <a:rPr lang="ja-JP" altLang="en-US" sz="1000" dirty="0"/>
              <a:t>を取得した被保険者であること</a:t>
            </a:r>
            <a:endParaRPr lang="en-US" altLang="ja-JP" sz="1000" dirty="0"/>
          </a:p>
          <a:p>
            <a:r>
              <a:rPr lang="ja-JP" altLang="en-US" sz="1000" dirty="0"/>
              <a:t>②休業開始日前２年間に、賃金支払基礎日数が</a:t>
            </a:r>
            <a:r>
              <a:rPr lang="en-US" altLang="ja-JP" sz="1000" dirty="0"/>
              <a:t>11</a:t>
            </a:r>
            <a:r>
              <a:rPr lang="ja-JP" altLang="en-US" sz="1000" dirty="0"/>
              <a:t>日以上ある完全月が</a:t>
            </a:r>
            <a:r>
              <a:rPr lang="en-US" altLang="ja-JP" sz="1000" dirty="0"/>
              <a:t>12</a:t>
            </a:r>
            <a:r>
              <a:rPr lang="ja-JP" altLang="en-US" sz="1000" dirty="0"/>
              <a:t>か月以上あること</a:t>
            </a:r>
            <a:endParaRPr lang="en-US" altLang="ja-JP" sz="1000" dirty="0"/>
          </a:p>
          <a:p>
            <a:r>
              <a:rPr lang="ja-JP" altLang="en-US" sz="1000" dirty="0"/>
              <a:t>③一支給単位期間中の就業日数が</a:t>
            </a:r>
            <a:r>
              <a:rPr lang="en-US" altLang="ja-JP" sz="1000" dirty="0"/>
              <a:t>10</a:t>
            </a:r>
            <a:r>
              <a:rPr lang="ja-JP" altLang="en-US" sz="1000" dirty="0"/>
              <a:t>日（</a:t>
            </a:r>
            <a:r>
              <a:rPr lang="en-US" altLang="ja-JP" sz="1000" dirty="0"/>
              <a:t>10</a:t>
            </a:r>
            <a:r>
              <a:rPr lang="ja-JP" altLang="en-US" sz="1000" dirty="0"/>
              <a:t>日を超える場合は就業した時間数が</a:t>
            </a:r>
            <a:r>
              <a:rPr lang="en-US" altLang="ja-JP" sz="1000" dirty="0"/>
              <a:t>80</a:t>
            </a:r>
          </a:p>
          <a:p>
            <a:r>
              <a:rPr lang="ja-JP" altLang="en-US" sz="1000" dirty="0"/>
              <a:t>時間）以下であること</a:t>
            </a:r>
            <a:endParaRPr lang="en-US" altLang="ja-JP" sz="1000" dirty="0"/>
          </a:p>
          <a:p>
            <a:endParaRPr kumimoji="1" lang="ja-JP" altLang="en-US" sz="1000" dirty="0"/>
          </a:p>
        </p:txBody>
      </p:sp>
      <p:sp>
        <p:nvSpPr>
          <p:cNvPr id="99" name="テキスト ボックス 98"/>
          <p:cNvSpPr txBox="1"/>
          <p:nvPr/>
        </p:nvSpPr>
        <p:spPr>
          <a:xfrm>
            <a:off x="725680" y="5400693"/>
            <a:ext cx="5103884" cy="707886"/>
          </a:xfrm>
          <a:prstGeom prst="rect">
            <a:avLst/>
          </a:prstGeom>
          <a:noFill/>
        </p:spPr>
        <p:txBody>
          <a:bodyPr wrap="square" rtlCol="0">
            <a:spAutoFit/>
          </a:bodyPr>
          <a:lstStyle/>
          <a:p>
            <a:r>
              <a:rPr lang="ja-JP" altLang="en-US" sz="1000" dirty="0"/>
              <a:t>育児休業給付金の支給額 ＝休業開始時賃金日額</a:t>
            </a:r>
            <a:r>
              <a:rPr lang="en-US" altLang="ja-JP" sz="1000" dirty="0"/>
              <a:t>×</a:t>
            </a:r>
            <a:r>
              <a:rPr lang="ja-JP" altLang="en-US" sz="1000" dirty="0"/>
              <a:t>支給日数</a:t>
            </a:r>
            <a:r>
              <a:rPr lang="en-US" altLang="ja-JP" sz="1000" dirty="0"/>
              <a:t>×67</a:t>
            </a:r>
            <a:r>
              <a:rPr lang="ja-JP" altLang="en-US" sz="1000" dirty="0"/>
              <a:t>％</a:t>
            </a:r>
            <a:endParaRPr lang="en-US" altLang="ja-JP" sz="1000" dirty="0"/>
          </a:p>
          <a:p>
            <a:endParaRPr lang="en-US" altLang="ja-JP" sz="1000" dirty="0"/>
          </a:p>
          <a:p>
            <a:r>
              <a:rPr lang="ja-JP" altLang="en-US" sz="1000" dirty="0"/>
              <a:t>出生時育児休業</a:t>
            </a:r>
            <a:r>
              <a:rPr lang="en-US" altLang="ja-JP" sz="1000" dirty="0"/>
              <a:t>(</a:t>
            </a:r>
            <a:r>
              <a:rPr lang="ja-JP" altLang="en-US" sz="1000" dirty="0"/>
              <a:t>パパ育休</a:t>
            </a:r>
            <a:r>
              <a:rPr lang="en-US" altLang="ja-JP" sz="1000" dirty="0"/>
              <a:t>)</a:t>
            </a:r>
            <a:r>
              <a:rPr lang="ja-JP" altLang="en-US" sz="1000" dirty="0"/>
              <a:t>期間中に、事業主から賃金が支払われた場合の支給額は、</a:t>
            </a:r>
            <a:endParaRPr lang="en-US" altLang="ja-JP" sz="1000" dirty="0"/>
          </a:p>
          <a:p>
            <a:r>
              <a:rPr lang="ja-JP" altLang="en-US" sz="1000" dirty="0"/>
              <a:t>育児休業給付金と同様</a:t>
            </a:r>
            <a:endParaRPr lang="en-US" altLang="ja-JP" sz="1000" dirty="0"/>
          </a:p>
        </p:txBody>
      </p:sp>
      <p:sp>
        <p:nvSpPr>
          <p:cNvPr id="57" name="ホームベース 56"/>
          <p:cNvSpPr/>
          <p:nvPr/>
        </p:nvSpPr>
        <p:spPr>
          <a:xfrm>
            <a:off x="5296246" y="360354"/>
            <a:ext cx="688974" cy="400535"/>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ホームベース 57"/>
          <p:cNvSpPr/>
          <p:nvPr/>
        </p:nvSpPr>
        <p:spPr>
          <a:xfrm>
            <a:off x="4950805" y="361014"/>
            <a:ext cx="659958" cy="399875"/>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ホームベース 58"/>
          <p:cNvSpPr/>
          <p:nvPr/>
        </p:nvSpPr>
        <p:spPr>
          <a:xfrm>
            <a:off x="4623255" y="361014"/>
            <a:ext cx="609267" cy="399875"/>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ホームベース 59"/>
          <p:cNvSpPr/>
          <p:nvPr/>
        </p:nvSpPr>
        <p:spPr>
          <a:xfrm>
            <a:off x="4310988" y="361014"/>
            <a:ext cx="580084" cy="399876"/>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ホームベース 60"/>
          <p:cNvSpPr/>
          <p:nvPr/>
        </p:nvSpPr>
        <p:spPr>
          <a:xfrm>
            <a:off x="3943810" y="360207"/>
            <a:ext cx="612506" cy="400682"/>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ホームベース 61"/>
          <p:cNvSpPr/>
          <p:nvPr/>
        </p:nvSpPr>
        <p:spPr>
          <a:xfrm flipV="1">
            <a:off x="3684145" y="361013"/>
            <a:ext cx="522793" cy="400022"/>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p:cNvSpPr txBox="1"/>
          <p:nvPr/>
        </p:nvSpPr>
        <p:spPr>
          <a:xfrm>
            <a:off x="3613520" y="488513"/>
            <a:ext cx="508059"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64" name="テキスト ボックス 63"/>
          <p:cNvSpPr txBox="1"/>
          <p:nvPr/>
        </p:nvSpPr>
        <p:spPr>
          <a:xfrm>
            <a:off x="4122770" y="399210"/>
            <a:ext cx="597876"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産後</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８週間</a:t>
            </a:r>
          </a:p>
        </p:txBody>
      </p:sp>
      <p:sp>
        <p:nvSpPr>
          <p:cNvPr id="65" name="テキスト ボックス 64"/>
          <p:cNvSpPr txBox="1"/>
          <p:nvPr/>
        </p:nvSpPr>
        <p:spPr>
          <a:xfrm>
            <a:off x="4515474" y="456913"/>
            <a:ext cx="411482"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p>
        </p:txBody>
      </p:sp>
      <p:sp>
        <p:nvSpPr>
          <p:cNvPr id="66" name="テキスト ボックス 65"/>
          <p:cNvSpPr txBox="1"/>
          <p:nvPr/>
        </p:nvSpPr>
        <p:spPr>
          <a:xfrm>
            <a:off x="5154830" y="411419"/>
            <a:ext cx="51690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６カ月</a:t>
            </a:r>
          </a:p>
        </p:txBody>
      </p:sp>
      <p:sp>
        <p:nvSpPr>
          <p:cNvPr id="67" name="テキスト ボックス 66"/>
          <p:cNvSpPr txBox="1"/>
          <p:nvPr/>
        </p:nvSpPr>
        <p:spPr>
          <a:xfrm>
            <a:off x="5570448" y="461750"/>
            <a:ext cx="370879"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歳</a:t>
            </a:r>
          </a:p>
        </p:txBody>
      </p:sp>
      <p:sp>
        <p:nvSpPr>
          <p:cNvPr id="68" name="テキスト ボックス 67"/>
          <p:cNvSpPr txBox="1"/>
          <p:nvPr/>
        </p:nvSpPr>
        <p:spPr>
          <a:xfrm>
            <a:off x="4825887" y="418189"/>
            <a:ext cx="45489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lang="en-US" altLang="ja-JP" sz="700" b="1" dirty="0">
                <a:latin typeface="メイリオ" panose="020B0604030504040204" pitchFamily="50" charset="-128"/>
                <a:ea typeface="メイリオ" panose="020B0604030504040204" pitchFamily="50" charset="-128"/>
              </a:rPr>
              <a:t>2</a:t>
            </a:r>
            <a:r>
              <a:rPr kumimoji="1" lang="ja-JP" altLang="en-US" sz="700" b="1" dirty="0">
                <a:latin typeface="メイリオ" panose="020B0604030504040204" pitchFamily="50" charset="-128"/>
                <a:ea typeface="メイリオ" panose="020B0604030504040204" pitchFamily="50" charset="-128"/>
              </a:rPr>
              <a:t>カ月</a:t>
            </a:r>
          </a:p>
        </p:txBody>
      </p:sp>
      <p:sp>
        <p:nvSpPr>
          <p:cNvPr id="53" name="正方形/長方形 52"/>
          <p:cNvSpPr/>
          <p:nvPr/>
        </p:nvSpPr>
        <p:spPr>
          <a:xfrm>
            <a:off x="488635" y="503418"/>
            <a:ext cx="220131" cy="18401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bg1"/>
                </a:solidFill>
              </a:rPr>
              <a:t>９</a:t>
            </a:r>
            <a:endParaRPr kumimoji="1" lang="ja-JP" altLang="en-US" sz="1200" b="1">
              <a:solidFill>
                <a:schemeClr val="bg1"/>
              </a:solidFill>
            </a:endParaRPr>
          </a:p>
        </p:txBody>
      </p:sp>
      <p:sp>
        <p:nvSpPr>
          <p:cNvPr id="54" name="テキスト ボックス 53"/>
          <p:cNvSpPr txBox="1"/>
          <p:nvPr/>
        </p:nvSpPr>
        <p:spPr>
          <a:xfrm>
            <a:off x="377024" y="6451816"/>
            <a:ext cx="5805013" cy="2290272"/>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962286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E45E4C9-35A0-EE79-9755-3DDC0DA38D85}"/>
              </a:ext>
            </a:extLst>
          </p:cNvPr>
          <p:cNvSpPr/>
          <p:nvPr/>
        </p:nvSpPr>
        <p:spPr>
          <a:xfrm>
            <a:off x="3878928" y="2738355"/>
            <a:ext cx="1364782" cy="445832"/>
          </a:xfrm>
          <a:prstGeom prst="rect">
            <a:avLst/>
          </a:prstGeom>
          <a:noFill/>
          <a:ln>
            <a:solidFill>
              <a:schemeClr val="accent6">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376355" y="172778"/>
            <a:ext cx="5789091" cy="4062651"/>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r>
              <a:rPr lang="ja-JP" altLang="en-US" sz="1400" b="1" dirty="0"/>
              <a:t>補填されるお金</a:t>
            </a:r>
            <a:endParaRPr lang="en-US" altLang="ja-JP" sz="1400" b="1" dirty="0"/>
          </a:p>
          <a:p>
            <a:r>
              <a:rPr lang="en-US" altLang="ja-JP" sz="1400" b="1" dirty="0"/>
              <a:t> </a:t>
            </a:r>
          </a:p>
          <a:p>
            <a:r>
              <a:rPr lang="ja-JP" altLang="en-US" sz="1000" b="1" dirty="0"/>
              <a:t>     　出生後休業支援金</a:t>
            </a:r>
            <a:r>
              <a:rPr lang="en-US" altLang="ja-JP" sz="1000" b="1" dirty="0"/>
              <a:t>(</a:t>
            </a:r>
            <a:r>
              <a:rPr lang="ja-JP" altLang="en-US" sz="1000" b="1" dirty="0"/>
              <a:t>ハローワーク</a:t>
            </a:r>
            <a:r>
              <a:rPr lang="en-US" altLang="ja-JP" sz="1000" b="1" dirty="0"/>
              <a:t>)</a:t>
            </a:r>
          </a:p>
          <a:p>
            <a:r>
              <a:rPr lang="ja-JP" altLang="en-US" sz="1000" b="1" dirty="0"/>
              <a:t>　</a:t>
            </a:r>
            <a:r>
              <a:rPr lang="ja-JP" altLang="en-US" sz="1000" dirty="0"/>
              <a:t>育児休業給付に上乗せ支給をすることで、育児休業中の経済支援をする制度</a:t>
            </a:r>
            <a:endParaRPr lang="en-US" altLang="ja-JP" sz="1000" dirty="0"/>
          </a:p>
          <a:p>
            <a:r>
              <a:rPr lang="ja-JP" altLang="en-US" sz="1000" dirty="0"/>
              <a:t>　</a:t>
            </a:r>
            <a:endParaRPr lang="en-US" altLang="ja-JP" sz="1000" dirty="0"/>
          </a:p>
          <a:p>
            <a:endParaRPr lang="en-US" altLang="ja-JP" sz="1000" b="1" dirty="0"/>
          </a:p>
          <a:p>
            <a:endParaRPr lang="en-US" altLang="ja-JP" sz="1000" dirty="0"/>
          </a:p>
          <a:p>
            <a:endParaRPr lang="en-US" altLang="ja-JP" sz="1000" dirty="0"/>
          </a:p>
          <a:p>
            <a:endParaRPr lang="en-US" altLang="ja-JP" sz="1000"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dirty="0"/>
          </a:p>
          <a:p>
            <a:endParaRPr lang="en-US" altLang="ja-JP" sz="1000" dirty="0"/>
          </a:p>
          <a:p>
            <a:endParaRPr lang="en-US" altLang="ja-JP" sz="1000" b="1"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120" name="ホームベース 119"/>
          <p:cNvSpPr/>
          <p:nvPr/>
        </p:nvSpPr>
        <p:spPr>
          <a:xfrm>
            <a:off x="4568035" y="244108"/>
            <a:ext cx="546165" cy="343428"/>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1997033" y="8633355"/>
            <a:ext cx="1543050" cy="486833"/>
          </a:xfrm>
        </p:spPr>
        <p:txBody>
          <a:bodyPr/>
          <a:lstStyle/>
          <a:p>
            <a:fld id="{BD6F1CBD-B437-47E4-8EA4-6A9B6D02C591}" type="slidenum">
              <a:rPr kumimoji="1" lang="ja-JP" altLang="en-US" sz="1200" smtClean="0"/>
              <a:t>18</a:t>
            </a:fld>
            <a:endParaRPr kumimoji="1" lang="ja-JP" altLang="en-US" sz="1200"/>
          </a:p>
        </p:txBody>
      </p:sp>
      <p:sp>
        <p:nvSpPr>
          <p:cNvPr id="37" name="楕円 36"/>
          <p:cNvSpPr/>
          <p:nvPr/>
        </p:nvSpPr>
        <p:spPr>
          <a:xfrm>
            <a:off x="2762798" y="252262"/>
            <a:ext cx="1008579" cy="27969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rPr>
              <a:t>R7</a:t>
            </a:r>
            <a:r>
              <a:rPr kumimoji="1" lang="ja-JP" altLang="en-US" sz="800" b="1" dirty="0">
                <a:solidFill>
                  <a:schemeClr val="tx1"/>
                </a:solidFill>
              </a:rPr>
              <a:t>年度</a:t>
            </a:r>
            <a:endParaRPr kumimoji="1" lang="en-US" altLang="ja-JP" sz="800" b="1" dirty="0">
              <a:solidFill>
                <a:schemeClr val="tx1"/>
              </a:solidFill>
            </a:endParaRPr>
          </a:p>
          <a:p>
            <a:pPr algn="ctr"/>
            <a:r>
              <a:rPr lang="ja-JP" altLang="en-US" sz="800" b="1" dirty="0">
                <a:solidFill>
                  <a:schemeClr val="tx1"/>
                </a:solidFill>
              </a:rPr>
              <a:t>から新設</a:t>
            </a:r>
            <a:endParaRPr kumimoji="1" lang="en-US" altLang="ja-JP" sz="800" b="1" dirty="0">
              <a:solidFill>
                <a:schemeClr val="tx1"/>
              </a:solidFill>
            </a:endParaRPr>
          </a:p>
        </p:txBody>
      </p:sp>
      <p:pic>
        <p:nvPicPr>
          <p:cNvPr id="38" name="図 37"/>
          <p:cNvPicPr>
            <a:picLocks noChangeAspect="1"/>
          </p:cNvPicPr>
          <p:nvPr/>
        </p:nvPicPr>
        <p:blipFill>
          <a:blip r:embed="rId3">
            <a:clrChange>
              <a:clrFrom>
                <a:srgbClr val="000000"/>
              </a:clrFrom>
              <a:clrTo>
                <a:srgbClr val="000000">
                  <a:alpha val="0"/>
                </a:srgbClr>
              </a:clrTo>
            </a:clrChange>
          </a:blip>
          <a:stretch>
            <a:fillRect/>
          </a:stretch>
        </p:blipFill>
        <p:spPr>
          <a:xfrm>
            <a:off x="2773813" y="233769"/>
            <a:ext cx="323983" cy="268357"/>
          </a:xfrm>
          <a:prstGeom prst="rect">
            <a:avLst/>
          </a:prstGeom>
        </p:spPr>
      </p:pic>
      <p:sp>
        <p:nvSpPr>
          <p:cNvPr id="39" name="フローチャート: 代替処理 38"/>
          <p:cNvSpPr/>
          <p:nvPr/>
        </p:nvSpPr>
        <p:spPr>
          <a:xfrm>
            <a:off x="502006" y="967172"/>
            <a:ext cx="5426581" cy="664799"/>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pic>
        <p:nvPicPr>
          <p:cNvPr id="40" name="図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521" y="1010206"/>
            <a:ext cx="304906" cy="312735"/>
          </a:xfrm>
          <a:prstGeom prst="rect">
            <a:avLst/>
          </a:prstGeom>
        </p:spPr>
      </p:pic>
      <p:sp>
        <p:nvSpPr>
          <p:cNvPr id="41" name="テキスト ボックス 40"/>
          <p:cNvSpPr txBox="1"/>
          <p:nvPr/>
        </p:nvSpPr>
        <p:spPr>
          <a:xfrm>
            <a:off x="656267" y="1053795"/>
            <a:ext cx="2239552" cy="246221"/>
          </a:xfrm>
          <a:prstGeom prst="rect">
            <a:avLst/>
          </a:prstGeom>
          <a:noFill/>
        </p:spPr>
        <p:txBody>
          <a:bodyPr wrap="square" rtlCol="0">
            <a:spAutoFit/>
          </a:bodyPr>
          <a:lstStyle/>
          <a:p>
            <a:r>
              <a:rPr lang="ja-JP" altLang="en-US" sz="1000" dirty="0"/>
              <a:t>出生後休業支援金の支給の条件</a:t>
            </a:r>
            <a:endParaRPr kumimoji="1" lang="ja-JP" altLang="en-US" sz="1000" dirty="0"/>
          </a:p>
        </p:txBody>
      </p:sp>
      <p:sp>
        <p:nvSpPr>
          <p:cNvPr id="42" name="テキスト ボックス 41"/>
          <p:cNvSpPr txBox="1"/>
          <p:nvPr/>
        </p:nvSpPr>
        <p:spPr>
          <a:xfrm>
            <a:off x="609180" y="1271490"/>
            <a:ext cx="5103884" cy="400110"/>
          </a:xfrm>
          <a:prstGeom prst="rect">
            <a:avLst/>
          </a:prstGeom>
          <a:noFill/>
        </p:spPr>
        <p:txBody>
          <a:bodyPr wrap="square" rtlCol="0">
            <a:spAutoFit/>
          </a:bodyPr>
          <a:lstStyle/>
          <a:p>
            <a:r>
              <a:rPr lang="ja-JP" altLang="en-US" sz="1000" dirty="0"/>
              <a:t>　子の出生直後の一定期間</a:t>
            </a:r>
            <a:r>
              <a:rPr lang="en-US" altLang="ja-JP" sz="1000" dirty="0"/>
              <a:t>(</a:t>
            </a:r>
            <a:r>
              <a:rPr lang="ja-JP" altLang="en-US" sz="1000" dirty="0"/>
              <a:t>男性は出生後８週間以内、女性は産後休業後８週間以内</a:t>
            </a:r>
            <a:r>
              <a:rPr lang="en-US" altLang="ja-JP" sz="1000" dirty="0"/>
              <a:t>)</a:t>
            </a:r>
            <a:r>
              <a:rPr lang="ja-JP" altLang="en-US" sz="1000" dirty="0"/>
              <a:t>に男性と女性の両方が</a:t>
            </a:r>
            <a:r>
              <a:rPr lang="en-US" altLang="ja-JP" sz="1000" dirty="0"/>
              <a:t>14</a:t>
            </a:r>
            <a:r>
              <a:rPr lang="ja-JP" altLang="en-US" sz="1000" dirty="0"/>
              <a:t>日以上の育児休業を取得すること</a:t>
            </a:r>
          </a:p>
        </p:txBody>
      </p:sp>
      <p:sp>
        <p:nvSpPr>
          <p:cNvPr id="43" name="フローチャート: 代替処理 42"/>
          <p:cNvSpPr/>
          <p:nvPr/>
        </p:nvSpPr>
        <p:spPr>
          <a:xfrm>
            <a:off x="515011" y="1738960"/>
            <a:ext cx="1361376" cy="63920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endParaRPr>
          </a:p>
        </p:txBody>
      </p:sp>
      <p:grpSp>
        <p:nvGrpSpPr>
          <p:cNvPr id="44" name="グループ化 43"/>
          <p:cNvGrpSpPr/>
          <p:nvPr/>
        </p:nvGrpSpPr>
        <p:grpSpPr>
          <a:xfrm>
            <a:off x="6069971" y="8803750"/>
            <a:ext cx="918314" cy="316438"/>
            <a:chOff x="6111980" y="8878053"/>
            <a:chExt cx="785770" cy="274209"/>
          </a:xfrm>
        </p:grpSpPr>
        <p:sp>
          <p:nvSpPr>
            <p:cNvPr id="45" name="正方形/長方形 4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46" name="図 45">
              <a:extLst>
                <a:ext uri="{FF2B5EF4-FFF2-40B4-BE49-F238E27FC236}">
                  <a16:creationId xmlns:a16="http://schemas.microsoft.com/office/drawing/2014/main" id="{99E2748C-0BD8-5145-F80D-A68B71C8C8C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111980" y="8878053"/>
              <a:ext cx="309572" cy="229084"/>
            </a:xfrm>
            <a:prstGeom prst="rect">
              <a:avLst/>
            </a:prstGeom>
          </p:spPr>
        </p:pic>
      </p:grpSp>
      <p:pic>
        <p:nvPicPr>
          <p:cNvPr id="47" name="図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882" y="1784770"/>
            <a:ext cx="276545" cy="283647"/>
          </a:xfrm>
          <a:prstGeom prst="rect">
            <a:avLst/>
          </a:prstGeom>
        </p:spPr>
      </p:pic>
      <p:sp>
        <p:nvSpPr>
          <p:cNvPr id="48" name="テキスト ボックス 47"/>
          <p:cNvSpPr txBox="1"/>
          <p:nvPr/>
        </p:nvSpPr>
        <p:spPr>
          <a:xfrm>
            <a:off x="824838" y="1803484"/>
            <a:ext cx="2239552" cy="246221"/>
          </a:xfrm>
          <a:prstGeom prst="rect">
            <a:avLst/>
          </a:prstGeom>
          <a:noFill/>
        </p:spPr>
        <p:txBody>
          <a:bodyPr wrap="square" rtlCol="0">
            <a:spAutoFit/>
          </a:bodyPr>
          <a:lstStyle/>
          <a:p>
            <a:r>
              <a:rPr kumimoji="1" lang="ja-JP" altLang="en-US" sz="1000" dirty="0"/>
              <a:t>支給対象期間</a:t>
            </a:r>
          </a:p>
        </p:txBody>
      </p:sp>
      <p:sp>
        <p:nvSpPr>
          <p:cNvPr id="49" name="テキスト ボックス 48"/>
          <p:cNvSpPr txBox="1"/>
          <p:nvPr/>
        </p:nvSpPr>
        <p:spPr>
          <a:xfrm>
            <a:off x="898339" y="2031609"/>
            <a:ext cx="740948" cy="246221"/>
          </a:xfrm>
          <a:prstGeom prst="rect">
            <a:avLst/>
          </a:prstGeom>
          <a:noFill/>
        </p:spPr>
        <p:txBody>
          <a:bodyPr wrap="square" rtlCol="0">
            <a:spAutoFit/>
          </a:bodyPr>
          <a:lstStyle/>
          <a:p>
            <a:r>
              <a:rPr lang="en-US" altLang="ja-JP" sz="1000" dirty="0"/>
              <a:t>28</a:t>
            </a:r>
            <a:r>
              <a:rPr lang="ja-JP" altLang="en-US" sz="1000" dirty="0"/>
              <a:t>日間</a:t>
            </a:r>
          </a:p>
        </p:txBody>
      </p:sp>
      <p:sp>
        <p:nvSpPr>
          <p:cNvPr id="50" name="フローチャート: 代替処理 49"/>
          <p:cNvSpPr/>
          <p:nvPr/>
        </p:nvSpPr>
        <p:spPr>
          <a:xfrm>
            <a:off x="2064077" y="1744933"/>
            <a:ext cx="3072497" cy="656948"/>
          </a:xfrm>
          <a:prstGeom prst="flowChartAlternateProcess">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00" dirty="0">
              <a:solidFill>
                <a:schemeClr val="tx1"/>
              </a:solidFill>
            </a:endParaRPr>
          </a:p>
          <a:p>
            <a:pPr algn="ctr"/>
            <a:endParaRPr lang="en-US" altLang="ja-JP" sz="1000" dirty="0">
              <a:solidFill>
                <a:schemeClr val="tx1"/>
              </a:solidFill>
            </a:endParaRPr>
          </a:p>
          <a:p>
            <a:pPr algn="ctr"/>
            <a:r>
              <a:rPr lang="ja-JP" altLang="en-US" sz="1000" dirty="0">
                <a:solidFill>
                  <a:schemeClr val="tx1"/>
                </a:solidFill>
              </a:rPr>
              <a:t> 休業開始時賃金日額</a:t>
            </a:r>
            <a:r>
              <a:rPr lang="en-US" altLang="ja-JP" sz="1000" dirty="0">
                <a:solidFill>
                  <a:schemeClr val="tx1"/>
                </a:solidFill>
              </a:rPr>
              <a:t> × </a:t>
            </a:r>
            <a:r>
              <a:rPr lang="ja-JP" altLang="en-US" sz="1000" dirty="0">
                <a:solidFill>
                  <a:schemeClr val="tx1"/>
                </a:solidFill>
              </a:rPr>
              <a:t>休業期間の日数</a:t>
            </a:r>
            <a:r>
              <a:rPr lang="en-US" altLang="ja-JP" sz="1000" dirty="0">
                <a:solidFill>
                  <a:schemeClr val="tx1"/>
                </a:solidFill>
              </a:rPr>
              <a:t>× 13</a:t>
            </a:r>
            <a:r>
              <a:rPr lang="ja-JP" altLang="en-US" sz="1000" dirty="0">
                <a:solidFill>
                  <a:schemeClr val="tx1"/>
                </a:solidFill>
              </a:rPr>
              <a:t>％</a:t>
            </a:r>
          </a:p>
        </p:txBody>
      </p:sp>
      <p:pic>
        <p:nvPicPr>
          <p:cNvPr id="51" name="図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5866" y="1815720"/>
            <a:ext cx="303989" cy="311795"/>
          </a:xfrm>
          <a:prstGeom prst="rect">
            <a:avLst/>
          </a:prstGeom>
        </p:spPr>
      </p:pic>
      <p:sp>
        <p:nvSpPr>
          <p:cNvPr id="52" name="テキスト ボックス 51"/>
          <p:cNvSpPr txBox="1"/>
          <p:nvPr/>
        </p:nvSpPr>
        <p:spPr>
          <a:xfrm>
            <a:off x="2384793" y="1858506"/>
            <a:ext cx="2221053" cy="400110"/>
          </a:xfrm>
          <a:prstGeom prst="rect">
            <a:avLst/>
          </a:prstGeom>
          <a:noFill/>
        </p:spPr>
        <p:txBody>
          <a:bodyPr wrap="square" rtlCol="0">
            <a:spAutoFit/>
          </a:bodyPr>
          <a:lstStyle/>
          <a:p>
            <a:r>
              <a:rPr lang="ja-JP" altLang="en-US" sz="1000" dirty="0"/>
              <a:t>支給額</a:t>
            </a:r>
            <a:endParaRPr lang="en-US" altLang="ja-JP" sz="1000" dirty="0"/>
          </a:p>
          <a:p>
            <a:endParaRPr kumimoji="1" lang="ja-JP" altLang="en-US" sz="1000" dirty="0"/>
          </a:p>
        </p:txBody>
      </p:sp>
      <p:sp>
        <p:nvSpPr>
          <p:cNvPr id="6" name="正方形/長方形 5"/>
          <p:cNvSpPr/>
          <p:nvPr/>
        </p:nvSpPr>
        <p:spPr>
          <a:xfrm>
            <a:off x="1014997" y="2738355"/>
            <a:ext cx="2863931" cy="4458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2305" y="2843768"/>
            <a:ext cx="1137281" cy="246221"/>
          </a:xfrm>
          <a:prstGeom prst="rect">
            <a:avLst/>
          </a:prstGeom>
          <a:noFill/>
        </p:spPr>
        <p:txBody>
          <a:bodyPr wrap="square" rtlCol="0">
            <a:spAutoFit/>
          </a:bodyPr>
          <a:lstStyle/>
          <a:p>
            <a:r>
              <a:rPr lang="ja-JP" altLang="en-US" sz="1000" dirty="0"/>
              <a:t>就業時</a:t>
            </a:r>
            <a:endParaRPr kumimoji="1" lang="ja-JP" altLang="en-US" sz="1000" dirty="0"/>
          </a:p>
        </p:txBody>
      </p:sp>
      <p:sp>
        <p:nvSpPr>
          <p:cNvPr id="8" name="テキスト ボックス 7"/>
          <p:cNvSpPr txBox="1"/>
          <p:nvPr/>
        </p:nvSpPr>
        <p:spPr>
          <a:xfrm>
            <a:off x="2009747" y="2781344"/>
            <a:ext cx="965550" cy="369332"/>
          </a:xfrm>
          <a:prstGeom prst="rect">
            <a:avLst/>
          </a:prstGeom>
          <a:noFill/>
        </p:spPr>
        <p:txBody>
          <a:bodyPr wrap="square" rtlCol="0">
            <a:spAutoFit/>
          </a:bodyPr>
          <a:lstStyle/>
          <a:p>
            <a:r>
              <a:rPr kumimoji="1" lang="ja-JP" altLang="en-US" dirty="0"/>
              <a:t>手取り</a:t>
            </a:r>
          </a:p>
        </p:txBody>
      </p:sp>
      <p:sp>
        <p:nvSpPr>
          <p:cNvPr id="107" name="テキスト ボックス 106"/>
          <p:cNvSpPr txBox="1"/>
          <p:nvPr/>
        </p:nvSpPr>
        <p:spPr>
          <a:xfrm>
            <a:off x="398171" y="3638820"/>
            <a:ext cx="1137281" cy="246221"/>
          </a:xfrm>
          <a:prstGeom prst="rect">
            <a:avLst/>
          </a:prstGeom>
          <a:noFill/>
        </p:spPr>
        <p:txBody>
          <a:bodyPr wrap="square" rtlCol="0">
            <a:spAutoFit/>
          </a:bodyPr>
          <a:lstStyle/>
          <a:p>
            <a:r>
              <a:rPr lang="ja-JP" altLang="en-US" sz="1000" dirty="0"/>
              <a:t>休業時</a:t>
            </a:r>
            <a:endParaRPr kumimoji="1" lang="ja-JP" altLang="en-US" sz="1000" dirty="0"/>
          </a:p>
        </p:txBody>
      </p:sp>
      <p:sp>
        <p:nvSpPr>
          <p:cNvPr id="108" name="正方形/長方形 107"/>
          <p:cNvSpPr/>
          <p:nvPr/>
        </p:nvSpPr>
        <p:spPr>
          <a:xfrm>
            <a:off x="1032626" y="3487902"/>
            <a:ext cx="1946442" cy="555768"/>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テキスト ボックス 108"/>
          <p:cNvSpPr txBox="1"/>
          <p:nvPr/>
        </p:nvSpPr>
        <p:spPr>
          <a:xfrm>
            <a:off x="1479771" y="3541745"/>
            <a:ext cx="1168611" cy="430887"/>
          </a:xfrm>
          <a:prstGeom prst="rect">
            <a:avLst/>
          </a:prstGeom>
          <a:noFill/>
        </p:spPr>
        <p:txBody>
          <a:bodyPr wrap="square" rtlCol="0">
            <a:spAutoFit/>
          </a:bodyPr>
          <a:lstStyle/>
          <a:p>
            <a:r>
              <a:rPr lang="ja-JP" altLang="en-US" sz="1100" dirty="0"/>
              <a:t>育児休業給付金</a:t>
            </a:r>
            <a:endParaRPr lang="en-US" altLang="ja-JP" sz="1100" dirty="0"/>
          </a:p>
          <a:p>
            <a:r>
              <a:rPr kumimoji="1" lang="ja-JP" altLang="en-US" sz="1100" b="1" dirty="0"/>
              <a:t>６７％</a:t>
            </a:r>
          </a:p>
        </p:txBody>
      </p:sp>
      <p:sp>
        <p:nvSpPr>
          <p:cNvPr id="110" name="正方形/長方形 109"/>
          <p:cNvSpPr/>
          <p:nvPr/>
        </p:nvSpPr>
        <p:spPr>
          <a:xfrm>
            <a:off x="2986004" y="3487903"/>
            <a:ext cx="899860" cy="555768"/>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p:cNvSpPr txBox="1"/>
          <p:nvPr/>
        </p:nvSpPr>
        <p:spPr>
          <a:xfrm>
            <a:off x="3138818" y="3516593"/>
            <a:ext cx="713002" cy="507831"/>
          </a:xfrm>
          <a:prstGeom prst="rect">
            <a:avLst/>
          </a:prstGeom>
          <a:noFill/>
        </p:spPr>
        <p:txBody>
          <a:bodyPr wrap="square" rtlCol="0">
            <a:spAutoFit/>
          </a:bodyPr>
          <a:lstStyle/>
          <a:p>
            <a:r>
              <a:rPr lang="ja-JP" altLang="en-US" sz="800" dirty="0"/>
              <a:t>出生後</a:t>
            </a:r>
            <a:endParaRPr lang="en-US" altLang="ja-JP" sz="800" dirty="0"/>
          </a:p>
          <a:p>
            <a:r>
              <a:rPr lang="ja-JP" altLang="en-US" sz="800" dirty="0"/>
              <a:t>休業支援金</a:t>
            </a:r>
            <a:endParaRPr lang="en-US" altLang="ja-JP" sz="800" dirty="0"/>
          </a:p>
          <a:p>
            <a:r>
              <a:rPr lang="ja-JP" altLang="en-US" sz="1100" b="1" dirty="0"/>
              <a:t>１３</a:t>
            </a:r>
            <a:r>
              <a:rPr kumimoji="1" lang="ja-JP" altLang="en-US" sz="1100" b="1" dirty="0"/>
              <a:t>％</a:t>
            </a:r>
          </a:p>
        </p:txBody>
      </p:sp>
      <p:cxnSp>
        <p:nvCxnSpPr>
          <p:cNvPr id="11" name="直線コネクタ 10"/>
          <p:cNvCxnSpPr/>
          <p:nvPr/>
        </p:nvCxnSpPr>
        <p:spPr>
          <a:xfrm>
            <a:off x="2979068" y="3176805"/>
            <a:ext cx="0" cy="31109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9" name="ホームベース 118"/>
          <p:cNvSpPr/>
          <p:nvPr/>
        </p:nvSpPr>
        <p:spPr>
          <a:xfrm flipV="1">
            <a:off x="4184880" y="244109"/>
            <a:ext cx="557442" cy="343427"/>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テキスト ボックス 120"/>
          <p:cNvSpPr txBox="1"/>
          <p:nvPr/>
        </p:nvSpPr>
        <p:spPr>
          <a:xfrm>
            <a:off x="4196419" y="319293"/>
            <a:ext cx="87219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122" name="テキスト ボックス 121"/>
          <p:cNvSpPr txBox="1"/>
          <p:nvPr/>
        </p:nvSpPr>
        <p:spPr>
          <a:xfrm>
            <a:off x="4652770" y="263352"/>
            <a:ext cx="597876"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産後</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８週間</a:t>
            </a:r>
          </a:p>
        </p:txBody>
      </p:sp>
      <p:pic>
        <p:nvPicPr>
          <p:cNvPr id="117" name="図 1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70891" y="189126"/>
            <a:ext cx="326020" cy="331723"/>
          </a:xfrm>
          <a:prstGeom prst="rect">
            <a:avLst/>
          </a:prstGeom>
        </p:spPr>
      </p:pic>
      <p:pic>
        <p:nvPicPr>
          <p:cNvPr id="118" name="図 1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77705" y="199308"/>
            <a:ext cx="312640" cy="341332"/>
          </a:xfrm>
          <a:prstGeom prst="rect">
            <a:avLst/>
          </a:prstGeom>
        </p:spPr>
      </p:pic>
      <p:sp>
        <p:nvSpPr>
          <p:cNvPr id="125" name="テキスト ボックス 124"/>
          <p:cNvSpPr txBox="1"/>
          <p:nvPr/>
        </p:nvSpPr>
        <p:spPr>
          <a:xfrm>
            <a:off x="377024" y="4328052"/>
            <a:ext cx="5805013" cy="2753703"/>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54" name="正方形/長方形 53"/>
          <p:cNvSpPr/>
          <p:nvPr/>
        </p:nvSpPr>
        <p:spPr>
          <a:xfrm>
            <a:off x="522886" y="626950"/>
            <a:ext cx="229673" cy="168029"/>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bIns="72000" rtlCol="0" anchor="ctr"/>
          <a:lstStyle/>
          <a:p>
            <a:pPr algn="ctr"/>
            <a:r>
              <a:rPr lang="en-US" altLang="ja-JP" sz="1200" b="1">
                <a:solidFill>
                  <a:schemeClr val="bg1"/>
                </a:solidFill>
              </a:rPr>
              <a:t>10</a:t>
            </a:r>
            <a:endParaRPr kumimoji="1" lang="ja-JP" altLang="en-US" sz="1200" b="1">
              <a:solidFill>
                <a:schemeClr val="bg1"/>
              </a:solidFill>
            </a:endParaRPr>
          </a:p>
        </p:txBody>
      </p:sp>
      <p:sp>
        <p:nvSpPr>
          <p:cNvPr id="9" name="吹き出し: 円形 8">
            <a:extLst>
              <a:ext uri="{FF2B5EF4-FFF2-40B4-BE49-F238E27FC236}">
                <a16:creationId xmlns:a16="http://schemas.microsoft.com/office/drawing/2014/main" id="{1637F49C-1EA5-FFD3-2398-342A1771E693}"/>
              </a:ext>
            </a:extLst>
          </p:cNvPr>
          <p:cNvSpPr/>
          <p:nvPr/>
        </p:nvSpPr>
        <p:spPr>
          <a:xfrm>
            <a:off x="3892504" y="3140033"/>
            <a:ext cx="2177160" cy="435024"/>
          </a:xfrm>
          <a:prstGeom prst="wedgeEllipseCallout">
            <a:avLst>
              <a:gd name="adj1" fmla="val -53267"/>
              <a:gd name="adj2" fmla="val 53529"/>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60D1F77D-147C-06DC-FE9F-CD7F4FBC2740}"/>
              </a:ext>
            </a:extLst>
          </p:cNvPr>
          <p:cNvSpPr txBox="1"/>
          <p:nvPr/>
        </p:nvSpPr>
        <p:spPr>
          <a:xfrm>
            <a:off x="4096115" y="3188257"/>
            <a:ext cx="1945001" cy="369332"/>
          </a:xfrm>
          <a:prstGeom prst="rect">
            <a:avLst/>
          </a:prstGeom>
          <a:noFill/>
        </p:spPr>
        <p:txBody>
          <a:bodyPr wrap="square" rtlCol="0">
            <a:spAutoFit/>
          </a:bodyPr>
          <a:lstStyle/>
          <a:p>
            <a:r>
              <a:rPr lang="ja-JP" altLang="en-US" sz="900" b="1" dirty="0"/>
              <a:t>育児休業給付金とあわせて</a:t>
            </a:r>
            <a:endParaRPr lang="en-US" altLang="ja-JP" sz="900" b="1" dirty="0"/>
          </a:p>
          <a:p>
            <a:r>
              <a:rPr lang="ja-JP" altLang="en-US" sz="900" b="1" dirty="0"/>
              <a:t>実質手取り</a:t>
            </a:r>
            <a:r>
              <a:rPr lang="en-US" altLang="ja-JP" sz="900" b="1" dirty="0"/>
              <a:t>10</a:t>
            </a:r>
            <a:r>
              <a:rPr lang="ja-JP" altLang="en-US" sz="900" b="1" dirty="0"/>
              <a:t>割相当へ引き上げ</a:t>
            </a:r>
            <a:endParaRPr lang="en-US" altLang="ja-JP" sz="800" b="1" dirty="0"/>
          </a:p>
        </p:txBody>
      </p:sp>
      <p:sp>
        <p:nvSpPr>
          <p:cNvPr id="4" name="テキスト ボックス 3">
            <a:extLst>
              <a:ext uri="{FF2B5EF4-FFF2-40B4-BE49-F238E27FC236}">
                <a16:creationId xmlns:a16="http://schemas.microsoft.com/office/drawing/2014/main" id="{F40D7B5A-23C1-5B11-DE58-95B08BE3F7ED}"/>
              </a:ext>
            </a:extLst>
          </p:cNvPr>
          <p:cNvSpPr txBox="1"/>
          <p:nvPr/>
        </p:nvSpPr>
        <p:spPr>
          <a:xfrm>
            <a:off x="3833752" y="3554786"/>
            <a:ext cx="2235912" cy="461665"/>
          </a:xfrm>
          <a:prstGeom prst="rect">
            <a:avLst/>
          </a:prstGeom>
          <a:noFill/>
        </p:spPr>
        <p:txBody>
          <a:bodyPr wrap="square" rtlCol="0">
            <a:spAutoFit/>
          </a:bodyPr>
          <a:lstStyle/>
          <a:p>
            <a:r>
              <a:rPr lang="ja-JP" altLang="en-US" sz="800" b="1" dirty="0"/>
              <a:t>・休業中は社会保険料免除</a:t>
            </a:r>
            <a:endParaRPr lang="en-US" altLang="ja-JP" sz="800" b="1" dirty="0"/>
          </a:p>
          <a:p>
            <a:r>
              <a:rPr lang="ja-JP" altLang="en-US" sz="800" b="1" dirty="0"/>
              <a:t>・給付金は所得税等の課税対象外</a:t>
            </a:r>
            <a:endParaRPr lang="en-US" altLang="ja-JP" sz="800" b="1" dirty="0"/>
          </a:p>
          <a:p>
            <a:r>
              <a:rPr lang="ja-JP" altLang="en-US" sz="800" b="1" dirty="0"/>
              <a:t>・</a:t>
            </a:r>
            <a:r>
              <a:rPr lang="ja-JP" altLang="en-US" sz="800" b="1" u="sng" dirty="0"/>
              <a:t>雇用保険料の負担なし</a:t>
            </a:r>
            <a:endParaRPr lang="en-US" altLang="ja-JP" sz="800" b="1" u="sng" dirty="0"/>
          </a:p>
        </p:txBody>
      </p:sp>
      <p:sp>
        <p:nvSpPr>
          <p:cNvPr id="3" name="テキスト ボックス 2">
            <a:extLst>
              <a:ext uri="{FF2B5EF4-FFF2-40B4-BE49-F238E27FC236}">
                <a16:creationId xmlns:a16="http://schemas.microsoft.com/office/drawing/2014/main" id="{A73CBB8C-FA79-A0B8-4302-120EFED2FC0D}"/>
              </a:ext>
            </a:extLst>
          </p:cNvPr>
          <p:cNvSpPr txBox="1"/>
          <p:nvPr/>
        </p:nvSpPr>
        <p:spPr>
          <a:xfrm>
            <a:off x="4304789" y="3972632"/>
            <a:ext cx="1826141" cy="215444"/>
          </a:xfrm>
          <a:prstGeom prst="rect">
            <a:avLst/>
          </a:prstGeom>
          <a:noFill/>
        </p:spPr>
        <p:txBody>
          <a:bodyPr wrap="none" rtlCol="0">
            <a:spAutoFit/>
          </a:bodyPr>
          <a:lstStyle/>
          <a:p>
            <a:r>
              <a:rPr kumimoji="1" lang="ja-JP" altLang="en-US" sz="800" dirty="0"/>
              <a:t>勤務先から給与が支払われない場合</a:t>
            </a:r>
          </a:p>
        </p:txBody>
      </p:sp>
      <p:sp>
        <p:nvSpPr>
          <p:cNvPr id="12" name="テキスト ボックス 11">
            <a:extLst>
              <a:ext uri="{FF2B5EF4-FFF2-40B4-BE49-F238E27FC236}">
                <a16:creationId xmlns:a16="http://schemas.microsoft.com/office/drawing/2014/main" id="{DD762A79-0AF0-C362-AB2A-422B930774E2}"/>
              </a:ext>
            </a:extLst>
          </p:cNvPr>
          <p:cNvSpPr txBox="1"/>
          <p:nvPr/>
        </p:nvSpPr>
        <p:spPr>
          <a:xfrm>
            <a:off x="4149742" y="2787879"/>
            <a:ext cx="965550" cy="369332"/>
          </a:xfrm>
          <a:prstGeom prst="rect">
            <a:avLst/>
          </a:prstGeom>
          <a:noFill/>
        </p:spPr>
        <p:txBody>
          <a:bodyPr wrap="square" rtlCol="0">
            <a:spAutoFit/>
          </a:bodyPr>
          <a:lstStyle/>
          <a:p>
            <a:r>
              <a:rPr lang="ja-JP" altLang="en-US" sz="900" dirty="0"/>
              <a:t>税金</a:t>
            </a:r>
            <a:endParaRPr lang="en-US" altLang="ja-JP" sz="900" dirty="0"/>
          </a:p>
          <a:p>
            <a:r>
              <a:rPr lang="ja-JP" altLang="en-US" sz="900" dirty="0"/>
              <a:t>社会保険料</a:t>
            </a:r>
            <a:endParaRPr kumimoji="1" lang="ja-JP" altLang="en-US" sz="900" dirty="0"/>
          </a:p>
        </p:txBody>
      </p:sp>
      <p:grpSp>
        <p:nvGrpSpPr>
          <p:cNvPr id="25" name="グループ化 24">
            <a:extLst>
              <a:ext uri="{FF2B5EF4-FFF2-40B4-BE49-F238E27FC236}">
                <a16:creationId xmlns:a16="http://schemas.microsoft.com/office/drawing/2014/main" id="{51EEB929-40C8-6926-DF8C-BB720C2E4E65}"/>
              </a:ext>
            </a:extLst>
          </p:cNvPr>
          <p:cNvGrpSpPr/>
          <p:nvPr/>
        </p:nvGrpSpPr>
        <p:grpSpPr>
          <a:xfrm>
            <a:off x="4214559" y="3977068"/>
            <a:ext cx="117987" cy="107722"/>
            <a:chOff x="4245796" y="3873975"/>
            <a:chExt cx="117987" cy="107722"/>
          </a:xfrm>
        </p:grpSpPr>
        <p:cxnSp>
          <p:nvCxnSpPr>
            <p:cNvPr id="16" name="直線コネクタ 15">
              <a:extLst>
                <a:ext uri="{FF2B5EF4-FFF2-40B4-BE49-F238E27FC236}">
                  <a16:creationId xmlns:a16="http://schemas.microsoft.com/office/drawing/2014/main" id="{49C94FEB-5B5A-71CF-7D16-EAD23AE39CDE}"/>
                </a:ext>
              </a:extLst>
            </p:cNvPr>
            <p:cNvCxnSpPr>
              <a:cxnSpLocks/>
            </p:cNvCxnSpPr>
            <p:nvPr/>
          </p:nvCxnSpPr>
          <p:spPr>
            <a:xfrm>
              <a:off x="4245796" y="3981697"/>
              <a:ext cx="1179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3D1AE842-530B-74EE-91DA-76C474C95371}"/>
                </a:ext>
              </a:extLst>
            </p:cNvPr>
            <p:cNvCxnSpPr>
              <a:cxnSpLocks/>
            </p:cNvCxnSpPr>
            <p:nvPr/>
          </p:nvCxnSpPr>
          <p:spPr>
            <a:xfrm flipV="1">
              <a:off x="4245796" y="3873975"/>
              <a:ext cx="0" cy="1055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86698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925471" y="8692515"/>
            <a:ext cx="1608137" cy="486833"/>
          </a:xfrm>
        </p:spPr>
        <p:txBody>
          <a:bodyPr/>
          <a:lstStyle/>
          <a:p>
            <a:fld id="{BD6F1CBD-B437-47E4-8EA4-6A9B6D02C591}" type="slidenum">
              <a:rPr kumimoji="1" lang="ja-JP" altLang="en-US" sz="1200" smtClean="0">
                <a:solidFill>
                  <a:schemeClr val="tx1"/>
                </a:solidFill>
              </a:rPr>
              <a:t>19</a:t>
            </a:fld>
            <a:endParaRPr kumimoji="1" lang="ja-JP" altLang="en-US" sz="1200">
              <a:solidFill>
                <a:schemeClr val="tx1"/>
              </a:solidFill>
            </a:endParaRPr>
          </a:p>
        </p:txBody>
      </p:sp>
      <p:grpSp>
        <p:nvGrpSpPr>
          <p:cNvPr id="44" name="グループ化 43"/>
          <p:cNvGrpSpPr/>
          <p:nvPr/>
        </p:nvGrpSpPr>
        <p:grpSpPr>
          <a:xfrm>
            <a:off x="5985220" y="8803750"/>
            <a:ext cx="918314" cy="316438"/>
            <a:chOff x="6111980" y="8878053"/>
            <a:chExt cx="785770" cy="274209"/>
          </a:xfrm>
        </p:grpSpPr>
        <p:sp>
          <p:nvSpPr>
            <p:cNvPr id="45" name="正方形/長方形 4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46" name="図 4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83" name="テキスト ボックス 82"/>
          <p:cNvSpPr txBox="1"/>
          <p:nvPr/>
        </p:nvSpPr>
        <p:spPr>
          <a:xfrm>
            <a:off x="389584" y="172778"/>
            <a:ext cx="5776531" cy="3847207"/>
          </a:xfrm>
          <a:prstGeom prst="rect">
            <a:avLst/>
          </a:prstGeom>
          <a:noFill/>
          <a:ln w="38100">
            <a:solidFill>
              <a:schemeClr val="accent5">
                <a:lumMod val="60000"/>
                <a:lumOff val="40000"/>
              </a:schemeClr>
            </a:solidFill>
          </a:ln>
        </p:spPr>
        <p:txBody>
          <a:bodyPr wrap="square" rtlCol="0">
            <a:spAutoFit/>
          </a:bodyPr>
          <a:lstStyle/>
          <a:p>
            <a:r>
              <a:rPr lang="ja-JP" altLang="en-US" sz="1000" dirty="0"/>
              <a:t>　 </a:t>
            </a:r>
            <a:r>
              <a:rPr lang="ja-JP" altLang="en-US" sz="1400" b="1" dirty="0"/>
              <a:t>補填されるお金</a:t>
            </a:r>
            <a:endParaRPr lang="en-US" altLang="ja-JP" sz="1400" b="1" dirty="0"/>
          </a:p>
          <a:p>
            <a:endParaRPr lang="en-US" altLang="ja-JP" sz="1000" b="1" dirty="0"/>
          </a:p>
          <a:p>
            <a:r>
              <a:rPr lang="ja-JP" altLang="en-US" sz="1000" b="1" dirty="0"/>
              <a:t>       育児時短就業給付金</a:t>
            </a:r>
            <a:r>
              <a:rPr lang="en-US" altLang="ja-JP" sz="1000" b="1" dirty="0"/>
              <a:t>(</a:t>
            </a:r>
            <a:r>
              <a:rPr lang="ja-JP" altLang="en-US" sz="1000" b="1" dirty="0"/>
              <a:t>ハローワーク</a:t>
            </a:r>
            <a:r>
              <a:rPr lang="en-US" altLang="ja-JP" sz="1000" b="1" dirty="0"/>
              <a:t>)</a:t>
            </a:r>
          </a:p>
          <a:p>
            <a:r>
              <a:rPr lang="en-US" altLang="ja-JP" sz="1000" b="1" dirty="0"/>
              <a:t>   </a:t>
            </a:r>
            <a:r>
              <a:rPr lang="ja-JP" altLang="en-US" sz="1000" dirty="0"/>
              <a:t>育児を目的とした時短勤務よる収入の低下に対して給付金を支給する制度</a:t>
            </a:r>
            <a:endParaRPr lang="en-US" altLang="ja-JP" sz="1000" dirty="0"/>
          </a:p>
          <a:p>
            <a:endParaRPr lang="en-US" altLang="ja-JP" sz="1000" b="1" dirty="0"/>
          </a:p>
          <a:p>
            <a:endParaRPr lang="en-US" altLang="ja-JP" sz="1000" dirty="0"/>
          </a:p>
          <a:p>
            <a:endParaRPr lang="en-US" altLang="ja-JP" sz="1000" dirty="0"/>
          </a:p>
          <a:p>
            <a:endParaRPr lang="en-US" altLang="ja-JP" sz="1000"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b="1"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91" name="楕円 90"/>
          <p:cNvSpPr/>
          <p:nvPr/>
        </p:nvSpPr>
        <p:spPr>
          <a:xfrm>
            <a:off x="2678014" y="302305"/>
            <a:ext cx="1008579" cy="27969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rPr>
              <a:t>R7</a:t>
            </a:r>
            <a:r>
              <a:rPr kumimoji="1" lang="ja-JP" altLang="en-US" sz="800" b="1" dirty="0">
                <a:solidFill>
                  <a:schemeClr val="tx1"/>
                </a:solidFill>
              </a:rPr>
              <a:t>年度</a:t>
            </a:r>
            <a:endParaRPr kumimoji="1" lang="en-US" altLang="ja-JP" sz="800" b="1" dirty="0">
              <a:solidFill>
                <a:schemeClr val="tx1"/>
              </a:solidFill>
            </a:endParaRPr>
          </a:p>
          <a:p>
            <a:pPr algn="ctr"/>
            <a:r>
              <a:rPr lang="ja-JP" altLang="en-US" sz="800" b="1" dirty="0">
                <a:solidFill>
                  <a:schemeClr val="tx1"/>
                </a:solidFill>
              </a:rPr>
              <a:t>から新設</a:t>
            </a:r>
            <a:endParaRPr kumimoji="1" lang="en-US" altLang="ja-JP" sz="800" b="1" dirty="0">
              <a:solidFill>
                <a:schemeClr val="tx1"/>
              </a:solidFill>
            </a:endParaRPr>
          </a:p>
        </p:txBody>
      </p:sp>
      <p:pic>
        <p:nvPicPr>
          <p:cNvPr id="93" name="図 92"/>
          <p:cNvPicPr>
            <a:picLocks noChangeAspect="1"/>
          </p:cNvPicPr>
          <p:nvPr/>
        </p:nvPicPr>
        <p:blipFill>
          <a:blip r:embed="rId4">
            <a:clrChange>
              <a:clrFrom>
                <a:srgbClr val="000000"/>
              </a:clrFrom>
              <a:clrTo>
                <a:srgbClr val="000000">
                  <a:alpha val="0"/>
                </a:srgbClr>
              </a:clrTo>
            </a:clrChange>
          </a:blip>
          <a:stretch>
            <a:fillRect/>
          </a:stretch>
        </p:blipFill>
        <p:spPr>
          <a:xfrm>
            <a:off x="2729540" y="269818"/>
            <a:ext cx="306423" cy="290860"/>
          </a:xfrm>
          <a:prstGeom prst="rect">
            <a:avLst/>
          </a:prstGeom>
        </p:spPr>
      </p:pic>
      <p:sp>
        <p:nvSpPr>
          <p:cNvPr id="94" name="フローチャート: 代替処理 93"/>
          <p:cNvSpPr/>
          <p:nvPr/>
        </p:nvSpPr>
        <p:spPr>
          <a:xfrm>
            <a:off x="559038" y="1032262"/>
            <a:ext cx="5369549" cy="1014957"/>
          </a:xfrm>
          <a:prstGeom prst="flowChartAlternateProcess">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000" dirty="0"/>
          </a:p>
        </p:txBody>
      </p:sp>
      <p:pic>
        <p:nvPicPr>
          <p:cNvPr id="95" name="図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156" y="1061337"/>
            <a:ext cx="304906" cy="312735"/>
          </a:xfrm>
          <a:prstGeom prst="rect">
            <a:avLst/>
          </a:prstGeom>
        </p:spPr>
      </p:pic>
      <p:sp>
        <p:nvSpPr>
          <p:cNvPr id="97" name="テキスト ボックス 96"/>
          <p:cNvSpPr txBox="1"/>
          <p:nvPr/>
        </p:nvSpPr>
        <p:spPr>
          <a:xfrm>
            <a:off x="809479" y="1070193"/>
            <a:ext cx="1933129" cy="246221"/>
          </a:xfrm>
          <a:prstGeom prst="rect">
            <a:avLst/>
          </a:prstGeom>
          <a:noFill/>
        </p:spPr>
        <p:txBody>
          <a:bodyPr wrap="square" rtlCol="0">
            <a:spAutoFit/>
          </a:bodyPr>
          <a:lstStyle/>
          <a:p>
            <a:r>
              <a:rPr lang="ja-JP" altLang="en-US" sz="1000" dirty="0"/>
              <a:t>育児休業給付金の支給の条件</a:t>
            </a:r>
            <a:endParaRPr kumimoji="1" lang="ja-JP" altLang="en-US" sz="1000" dirty="0"/>
          </a:p>
        </p:txBody>
      </p:sp>
      <p:sp>
        <p:nvSpPr>
          <p:cNvPr id="98" name="テキスト ボックス 97"/>
          <p:cNvSpPr txBox="1"/>
          <p:nvPr/>
        </p:nvSpPr>
        <p:spPr>
          <a:xfrm>
            <a:off x="789089" y="1339333"/>
            <a:ext cx="5103884" cy="707886"/>
          </a:xfrm>
          <a:prstGeom prst="rect">
            <a:avLst/>
          </a:prstGeom>
          <a:noFill/>
        </p:spPr>
        <p:txBody>
          <a:bodyPr wrap="square" rtlCol="0">
            <a:spAutoFit/>
          </a:bodyPr>
          <a:lstStyle/>
          <a:p>
            <a:r>
              <a:rPr lang="ja-JP" altLang="en-US" sz="1000" dirty="0"/>
              <a:t>①２歳未満の子を養育するために、育児時短就業する雇用保険の被保険者であること</a:t>
            </a:r>
            <a:endParaRPr lang="en-US" altLang="ja-JP" sz="1000" dirty="0"/>
          </a:p>
          <a:p>
            <a:r>
              <a:rPr lang="ja-JP" altLang="en-US" sz="1000" dirty="0"/>
              <a:t>②育児休業給付の対象となる育児休業から引き続いて、育児時短就業を開始したこと、</a:t>
            </a:r>
          </a:p>
          <a:p>
            <a:r>
              <a:rPr lang="ja-JP" altLang="en-US" sz="1000" dirty="0"/>
              <a:t>　または、育児時短就業開始日前２年間に、被保険者期間が</a:t>
            </a:r>
            <a:r>
              <a:rPr lang="en-US" altLang="ja-JP" sz="1000" dirty="0"/>
              <a:t>12</a:t>
            </a:r>
            <a:r>
              <a:rPr lang="ja-JP" altLang="en-US" sz="1000" dirty="0"/>
              <a:t>か月あること</a:t>
            </a:r>
          </a:p>
          <a:p>
            <a:endParaRPr kumimoji="1" lang="en-US" altLang="ja-JP" sz="1000" dirty="0"/>
          </a:p>
        </p:txBody>
      </p:sp>
      <p:sp>
        <p:nvSpPr>
          <p:cNvPr id="99" name="フローチャート: 代替処理 98"/>
          <p:cNvSpPr/>
          <p:nvPr/>
        </p:nvSpPr>
        <p:spPr>
          <a:xfrm>
            <a:off x="563594" y="2141136"/>
            <a:ext cx="5426581" cy="763805"/>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685800">
              <a:defRPr/>
            </a:pPr>
            <a:endParaRPr lang="en-US" altLang="ja-JP" sz="1000" dirty="0">
              <a:solidFill>
                <a:schemeClr val="tx1"/>
              </a:solidFill>
            </a:endParaRPr>
          </a:p>
          <a:p>
            <a:pPr lvl="0" defTabSz="685800">
              <a:defRPr/>
            </a:pPr>
            <a:r>
              <a:rPr lang="ja-JP" altLang="en-US" sz="1000" dirty="0">
                <a:solidFill>
                  <a:schemeClr val="tx1"/>
                </a:solidFill>
              </a:rPr>
              <a:t>　育児時短就業を開始した日の属する月から育児時短就業を終了した日の属する月までの期間</a:t>
            </a:r>
          </a:p>
        </p:txBody>
      </p:sp>
      <p:pic>
        <p:nvPicPr>
          <p:cNvPr id="100" name="図 9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683" y="2183391"/>
            <a:ext cx="276545" cy="283647"/>
          </a:xfrm>
          <a:prstGeom prst="rect">
            <a:avLst/>
          </a:prstGeom>
        </p:spPr>
      </p:pic>
      <p:sp>
        <p:nvSpPr>
          <p:cNvPr id="101" name="テキスト ボックス 100"/>
          <p:cNvSpPr txBox="1"/>
          <p:nvPr/>
        </p:nvSpPr>
        <p:spPr>
          <a:xfrm>
            <a:off x="809479" y="2202103"/>
            <a:ext cx="1933129" cy="246221"/>
          </a:xfrm>
          <a:prstGeom prst="rect">
            <a:avLst/>
          </a:prstGeom>
          <a:noFill/>
        </p:spPr>
        <p:txBody>
          <a:bodyPr wrap="square" rtlCol="0">
            <a:spAutoFit/>
          </a:bodyPr>
          <a:lstStyle/>
          <a:p>
            <a:r>
              <a:rPr lang="ja-JP" altLang="en-US" sz="1000" dirty="0"/>
              <a:t>支給対象期間</a:t>
            </a:r>
            <a:endParaRPr kumimoji="1" lang="ja-JP" altLang="en-US" sz="1000" dirty="0"/>
          </a:p>
        </p:txBody>
      </p:sp>
      <p:sp>
        <p:nvSpPr>
          <p:cNvPr id="102" name="フローチャート: 代替処理 101"/>
          <p:cNvSpPr/>
          <p:nvPr/>
        </p:nvSpPr>
        <p:spPr>
          <a:xfrm>
            <a:off x="542784" y="2984864"/>
            <a:ext cx="3364375" cy="926382"/>
          </a:xfrm>
          <a:prstGeom prst="flowChartAlternateProcess">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000" dirty="0">
              <a:solidFill>
                <a:schemeClr val="tx1"/>
              </a:solidFill>
            </a:endParaRPr>
          </a:p>
          <a:p>
            <a:r>
              <a:rPr lang="ja-JP" altLang="en-US" sz="1000" dirty="0">
                <a:solidFill>
                  <a:schemeClr val="tx1"/>
                </a:solidFill>
              </a:rPr>
              <a:t>原則として育児時短就業中に支払われた賃金額の</a:t>
            </a:r>
            <a:r>
              <a:rPr lang="en-US" altLang="ja-JP" sz="1000" dirty="0">
                <a:solidFill>
                  <a:schemeClr val="tx1"/>
                </a:solidFill>
              </a:rPr>
              <a:t>10</a:t>
            </a:r>
            <a:r>
              <a:rPr lang="ja-JP" altLang="en-US" sz="1000" dirty="0">
                <a:solidFill>
                  <a:schemeClr val="tx1"/>
                </a:solidFill>
              </a:rPr>
              <a:t>％相当額を支給。ただし、育児時短就業開始時の賃金水準を超えないように調整される</a:t>
            </a:r>
          </a:p>
        </p:txBody>
      </p:sp>
      <p:pic>
        <p:nvPicPr>
          <p:cNvPr id="103" name="図 10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9260" y="2984864"/>
            <a:ext cx="303989" cy="311795"/>
          </a:xfrm>
          <a:prstGeom prst="rect">
            <a:avLst/>
          </a:prstGeom>
        </p:spPr>
      </p:pic>
      <p:sp>
        <p:nvSpPr>
          <p:cNvPr id="104" name="テキスト ボックス 103"/>
          <p:cNvSpPr txBox="1"/>
          <p:nvPr/>
        </p:nvSpPr>
        <p:spPr>
          <a:xfrm>
            <a:off x="898339" y="3030806"/>
            <a:ext cx="1933129" cy="246221"/>
          </a:xfrm>
          <a:prstGeom prst="rect">
            <a:avLst/>
          </a:prstGeom>
          <a:noFill/>
        </p:spPr>
        <p:txBody>
          <a:bodyPr wrap="square" rtlCol="0">
            <a:spAutoFit/>
          </a:bodyPr>
          <a:lstStyle/>
          <a:p>
            <a:r>
              <a:rPr lang="ja-JP" altLang="en-US" sz="1000" dirty="0"/>
              <a:t>支給額</a:t>
            </a:r>
            <a:endParaRPr kumimoji="1" lang="ja-JP" altLang="en-US" sz="1000" dirty="0"/>
          </a:p>
        </p:txBody>
      </p:sp>
      <p:pic>
        <p:nvPicPr>
          <p:cNvPr id="123" name="図 1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12856" y="99517"/>
            <a:ext cx="326020" cy="331723"/>
          </a:xfrm>
          <a:prstGeom prst="rect">
            <a:avLst/>
          </a:prstGeom>
        </p:spPr>
      </p:pic>
      <p:pic>
        <p:nvPicPr>
          <p:cNvPr id="124" name="図 1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28779" y="108714"/>
            <a:ext cx="298882" cy="306698"/>
          </a:xfrm>
          <a:prstGeom prst="rect">
            <a:avLst/>
          </a:prstGeom>
        </p:spPr>
      </p:pic>
      <p:sp>
        <p:nvSpPr>
          <p:cNvPr id="77" name="ホームベース 76"/>
          <p:cNvSpPr/>
          <p:nvPr/>
        </p:nvSpPr>
        <p:spPr>
          <a:xfrm>
            <a:off x="5377547" y="235552"/>
            <a:ext cx="688974" cy="402224"/>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ホームベース 77"/>
          <p:cNvSpPr/>
          <p:nvPr/>
        </p:nvSpPr>
        <p:spPr>
          <a:xfrm>
            <a:off x="5024291" y="240174"/>
            <a:ext cx="659958" cy="395617"/>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ホームベース 78"/>
          <p:cNvSpPr/>
          <p:nvPr/>
        </p:nvSpPr>
        <p:spPr>
          <a:xfrm>
            <a:off x="4689399" y="238964"/>
            <a:ext cx="609267" cy="397819"/>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ホームベース 80"/>
          <p:cNvSpPr/>
          <p:nvPr/>
        </p:nvSpPr>
        <p:spPr>
          <a:xfrm>
            <a:off x="4365326" y="239566"/>
            <a:ext cx="580084" cy="397819"/>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ホームベース 81"/>
          <p:cNvSpPr/>
          <p:nvPr/>
        </p:nvSpPr>
        <p:spPr>
          <a:xfrm>
            <a:off x="4028989" y="240616"/>
            <a:ext cx="612506" cy="397819"/>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ホームベース 83"/>
          <p:cNvSpPr/>
          <p:nvPr/>
        </p:nvSpPr>
        <p:spPr>
          <a:xfrm flipV="1">
            <a:off x="3765446" y="235551"/>
            <a:ext cx="522793" cy="402884"/>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テキスト ボックス 84"/>
          <p:cNvSpPr txBox="1"/>
          <p:nvPr/>
        </p:nvSpPr>
        <p:spPr>
          <a:xfrm>
            <a:off x="3727055" y="355231"/>
            <a:ext cx="508059"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出産日</a:t>
            </a:r>
          </a:p>
        </p:txBody>
      </p:sp>
      <p:sp>
        <p:nvSpPr>
          <p:cNvPr id="86" name="テキスト ボックス 85"/>
          <p:cNvSpPr txBox="1"/>
          <p:nvPr/>
        </p:nvSpPr>
        <p:spPr>
          <a:xfrm>
            <a:off x="4198648" y="294619"/>
            <a:ext cx="486944"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産後</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８週間</a:t>
            </a:r>
          </a:p>
        </p:txBody>
      </p:sp>
      <p:sp>
        <p:nvSpPr>
          <p:cNvPr id="87" name="テキスト ボックス 86"/>
          <p:cNvSpPr txBox="1"/>
          <p:nvPr/>
        </p:nvSpPr>
        <p:spPr>
          <a:xfrm>
            <a:off x="4566057" y="353579"/>
            <a:ext cx="411482"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1</a:t>
            </a:r>
            <a:r>
              <a:rPr kumimoji="1" lang="ja-JP" altLang="en-US" sz="800" b="1" dirty="0">
                <a:latin typeface="メイリオ" panose="020B0604030504040204" pitchFamily="50" charset="-128"/>
                <a:ea typeface="メイリオ" panose="020B0604030504040204" pitchFamily="50" charset="-128"/>
              </a:rPr>
              <a:t>歳</a:t>
            </a:r>
          </a:p>
        </p:txBody>
      </p:sp>
      <p:sp>
        <p:nvSpPr>
          <p:cNvPr id="88" name="テキスト ボックス 87"/>
          <p:cNvSpPr txBox="1"/>
          <p:nvPr/>
        </p:nvSpPr>
        <p:spPr>
          <a:xfrm>
            <a:off x="5231349" y="294619"/>
            <a:ext cx="51690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６カ月</a:t>
            </a:r>
          </a:p>
        </p:txBody>
      </p:sp>
      <p:sp>
        <p:nvSpPr>
          <p:cNvPr id="89" name="テキスト ボックス 88"/>
          <p:cNvSpPr txBox="1"/>
          <p:nvPr/>
        </p:nvSpPr>
        <p:spPr>
          <a:xfrm>
            <a:off x="5626008" y="337811"/>
            <a:ext cx="370879" cy="215444"/>
          </a:xfrm>
          <a:prstGeom prst="rect">
            <a:avLst/>
          </a:prstGeom>
          <a:noFill/>
        </p:spPr>
        <p:txBody>
          <a:bodyPr wrap="square" rtlCol="0">
            <a:spAutoFit/>
          </a:bodyPr>
          <a:lstStyle/>
          <a:p>
            <a:r>
              <a:rPr kumimoji="1"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歳</a:t>
            </a:r>
          </a:p>
        </p:txBody>
      </p:sp>
      <p:sp>
        <p:nvSpPr>
          <p:cNvPr id="90" name="テキスト ボックス 89"/>
          <p:cNvSpPr txBox="1"/>
          <p:nvPr/>
        </p:nvSpPr>
        <p:spPr>
          <a:xfrm>
            <a:off x="4869525" y="291644"/>
            <a:ext cx="454897" cy="307777"/>
          </a:xfrm>
          <a:prstGeom prst="rect">
            <a:avLst/>
          </a:prstGeom>
          <a:noFill/>
        </p:spPr>
        <p:txBody>
          <a:bodyPr wrap="square" rtlCol="0">
            <a:spAutoFit/>
          </a:bodyPr>
          <a:lstStyle/>
          <a:p>
            <a:r>
              <a:rPr kumimoji="1" lang="en-US" altLang="ja-JP" sz="700" b="1" dirty="0">
                <a:latin typeface="メイリオ" panose="020B0604030504040204" pitchFamily="50" charset="-128"/>
                <a:ea typeface="メイリオ" panose="020B0604030504040204" pitchFamily="50" charset="-128"/>
              </a:rPr>
              <a:t>1</a:t>
            </a:r>
            <a:r>
              <a:rPr kumimoji="1" lang="ja-JP" altLang="en-US" sz="700" b="1" dirty="0">
                <a:latin typeface="メイリオ" panose="020B0604030504040204" pitchFamily="50" charset="-128"/>
                <a:ea typeface="メイリオ" panose="020B0604030504040204" pitchFamily="50" charset="-128"/>
              </a:rPr>
              <a:t>歳</a:t>
            </a:r>
            <a:endParaRPr kumimoji="1" lang="en-US" altLang="ja-JP" sz="700" b="1" dirty="0">
              <a:latin typeface="メイリオ" panose="020B0604030504040204" pitchFamily="50" charset="-128"/>
              <a:ea typeface="メイリオ" panose="020B0604030504040204" pitchFamily="50" charset="-128"/>
            </a:endParaRPr>
          </a:p>
          <a:p>
            <a:r>
              <a:rPr lang="en-US" altLang="ja-JP" sz="700" b="1" dirty="0">
                <a:latin typeface="メイリオ" panose="020B0604030504040204" pitchFamily="50" charset="-128"/>
                <a:ea typeface="メイリオ" panose="020B0604030504040204" pitchFamily="50" charset="-128"/>
              </a:rPr>
              <a:t>2</a:t>
            </a:r>
            <a:r>
              <a:rPr kumimoji="1" lang="ja-JP" altLang="en-US" sz="700" b="1" dirty="0">
                <a:latin typeface="メイリオ" panose="020B0604030504040204" pitchFamily="50" charset="-128"/>
                <a:ea typeface="メイリオ" panose="020B0604030504040204" pitchFamily="50" charset="-128"/>
              </a:rPr>
              <a:t>カ月</a:t>
            </a:r>
          </a:p>
        </p:txBody>
      </p:sp>
      <p:sp>
        <p:nvSpPr>
          <p:cNvPr id="96" name="正方形/長方形 95"/>
          <p:cNvSpPr/>
          <p:nvPr/>
        </p:nvSpPr>
        <p:spPr>
          <a:xfrm>
            <a:off x="407385" y="498858"/>
            <a:ext cx="291876" cy="208929"/>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ja-JP" sz="1200" b="1">
                <a:solidFill>
                  <a:schemeClr val="bg1"/>
                </a:solidFill>
              </a:rPr>
              <a:t>11</a:t>
            </a:r>
            <a:endParaRPr kumimoji="1" lang="ja-JP" altLang="en-US" sz="1200" b="1">
              <a:solidFill>
                <a:schemeClr val="bg1"/>
              </a:solidFill>
            </a:endParaRPr>
          </a:p>
        </p:txBody>
      </p:sp>
      <p:sp>
        <p:nvSpPr>
          <p:cNvPr id="125" name="テキスト ボックス 124"/>
          <p:cNvSpPr txBox="1"/>
          <p:nvPr/>
        </p:nvSpPr>
        <p:spPr>
          <a:xfrm>
            <a:off x="377024" y="4203760"/>
            <a:ext cx="5805013" cy="2877995"/>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225831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83881" y="839183"/>
            <a:ext cx="5794093" cy="7924990"/>
          </a:xfrm>
          <a:prstGeom prst="rect">
            <a:avLst/>
          </a:prstGeom>
          <a:solidFill>
            <a:schemeClr val="bg1"/>
          </a:solidFill>
          <a:ln w="38100">
            <a:solidFill>
              <a:srgbClr val="FFC000"/>
            </a:solidFill>
          </a:ln>
        </p:spPr>
        <p:txBody>
          <a:bodyPr wrap="square" rtlCol="0">
            <a:noAutofit/>
          </a:bodyPr>
          <a:lstStyle/>
          <a:p>
            <a:pPr lvl="0"/>
            <a:r>
              <a:rPr lang="ja-JP" altLang="en-US" sz="1400" b="1" dirty="0">
                <a:solidFill>
                  <a:prstClr val="black"/>
                </a:solidFill>
                <a:latin typeface="+mn-ea"/>
              </a:rPr>
              <a:t>    妊産婦を守る措置</a:t>
            </a:r>
            <a:endParaRPr lang="en-US" altLang="ja-JP" sz="1400" b="1" dirty="0">
              <a:solidFill>
                <a:prstClr val="black"/>
              </a:solidFill>
              <a:latin typeface="+mn-ea"/>
            </a:endParaRPr>
          </a:p>
          <a:p>
            <a:pPr lvl="0"/>
            <a:endParaRPr lang="en-US" altLang="ja-JP" sz="1000" dirty="0">
              <a:solidFill>
                <a:prstClr val="black"/>
              </a:solidFill>
            </a:endParaRPr>
          </a:p>
          <a:p>
            <a:r>
              <a:rPr kumimoji="1" lang="en-US" altLang="ja-JP" sz="1000" dirty="0"/>
              <a:t>1.</a:t>
            </a:r>
            <a:r>
              <a:rPr kumimoji="1" lang="ja-JP" altLang="en-US" sz="1000" dirty="0"/>
              <a:t>労働基準法に</a:t>
            </a:r>
            <a:r>
              <a:rPr lang="ja-JP" altLang="en-US" sz="1000" dirty="0"/>
              <a:t>おける母性保護</a:t>
            </a:r>
            <a:endParaRPr kumimoji="1" lang="en-US" altLang="ja-JP" sz="1000" dirty="0"/>
          </a:p>
          <a:p>
            <a:r>
              <a:rPr lang="ja-JP" altLang="en-US" sz="1000" b="1" dirty="0">
                <a:latin typeface="+mj-lt"/>
                <a:ea typeface="HGS創英角ｺﾞｼｯｸUB" panose="020B0900000000000000" pitchFamily="50" charset="-128"/>
              </a:rPr>
              <a:t>●</a:t>
            </a:r>
            <a:r>
              <a:rPr lang="ja-JP" altLang="en-US" sz="1200" b="1" dirty="0">
                <a:latin typeface="+mj-lt"/>
              </a:rPr>
              <a:t>妊婦の軽易業務へ</a:t>
            </a:r>
            <a:r>
              <a:rPr lang="ja-JP" altLang="en-US" sz="1200" b="1">
                <a:latin typeface="+mj-lt"/>
              </a:rPr>
              <a:t>の転換</a:t>
            </a:r>
            <a:endParaRPr kumimoji="1" lang="en-US" altLang="ja-JP" sz="1000" strike="sngStrike" dirty="0">
              <a:solidFill>
                <a:srgbClr val="FF0000"/>
              </a:solidFill>
              <a:latin typeface="+mn-ea"/>
            </a:endParaRPr>
          </a:p>
          <a:p>
            <a:r>
              <a:rPr lang="ja-JP" altLang="en-US" sz="1000" dirty="0"/>
              <a:t>　事業主は、</a:t>
            </a:r>
            <a:r>
              <a:rPr lang="ja-JP" altLang="en-US" sz="1000"/>
              <a:t>妊娠中の労働者</a:t>
            </a:r>
            <a:r>
              <a:rPr lang="ja-JP" altLang="en-US" sz="1000" dirty="0"/>
              <a:t>が請求した場合には、他の軽易な業務に転換させなければならない。</a:t>
            </a:r>
            <a:endParaRPr lang="en-US" altLang="ja-JP" sz="1000" dirty="0"/>
          </a:p>
          <a:p>
            <a:r>
              <a:rPr lang="ja-JP" altLang="en-US" sz="1000" dirty="0"/>
              <a:t>●</a:t>
            </a:r>
            <a:r>
              <a:rPr lang="ja-JP" altLang="en-US" sz="1200" b="1" dirty="0">
                <a:latin typeface="+mj-lt"/>
              </a:rPr>
              <a:t>妊産婦の危険有害業務の</a:t>
            </a:r>
            <a:r>
              <a:rPr lang="ja-JP" altLang="en-US" sz="1200" b="1">
                <a:latin typeface="+mj-lt"/>
              </a:rPr>
              <a:t>就業制限</a:t>
            </a:r>
            <a:endParaRPr lang="en-US" altLang="ja-JP" sz="1000" strike="sngStrike" dirty="0"/>
          </a:p>
          <a:p>
            <a:r>
              <a:rPr lang="ja-JP" altLang="en-US" sz="1000" dirty="0"/>
              <a:t>　事業主は、妊産婦等である労働者を妊娠、出産、哺育等に有害な業務に就かせることはできない。</a:t>
            </a:r>
            <a:endParaRPr lang="en-US" altLang="ja-JP" sz="1000" dirty="0"/>
          </a:p>
          <a:p>
            <a:r>
              <a:rPr lang="ja-JP" altLang="en-US" sz="1000" dirty="0"/>
              <a:t>●</a:t>
            </a:r>
            <a:r>
              <a:rPr lang="ja-JP" altLang="en-US" sz="1200" b="1" dirty="0">
                <a:latin typeface="+mj-lt"/>
              </a:rPr>
              <a:t>妊産婦に対する変形労働時間制の</a:t>
            </a:r>
            <a:r>
              <a:rPr lang="ja-JP" altLang="en-US" sz="1200" b="1">
                <a:latin typeface="+mj-lt"/>
              </a:rPr>
              <a:t>適用制限</a:t>
            </a:r>
            <a:endParaRPr lang="en-US" altLang="ja-JP" sz="1000" strike="sngStrike" dirty="0"/>
          </a:p>
          <a:p>
            <a:r>
              <a:rPr lang="ja-JP" altLang="en-US" sz="1000" dirty="0"/>
              <a:t>　事業主は、妊産婦である労働者が請求した場合、変形労働時間制がとられる場合であっても１日及び１週間の法定時間を超えて労働させることはできない。</a:t>
            </a:r>
            <a:endParaRPr lang="en-US" altLang="ja-JP" sz="1000" dirty="0"/>
          </a:p>
          <a:p>
            <a:r>
              <a:rPr lang="ja-JP" altLang="en-US" sz="1000" dirty="0"/>
              <a:t>●</a:t>
            </a:r>
            <a:r>
              <a:rPr lang="ja-JP" altLang="en-US" sz="1200" b="1" dirty="0">
                <a:latin typeface="+mj-lt"/>
              </a:rPr>
              <a:t>妊産婦の時間外労働、休日労働、深夜業</a:t>
            </a:r>
            <a:r>
              <a:rPr lang="ja-JP" altLang="en-US" sz="1200" b="1">
                <a:latin typeface="+mj-lt"/>
              </a:rPr>
              <a:t>の制限</a:t>
            </a:r>
            <a:endParaRPr lang="en-US" altLang="ja-JP" sz="1000" strike="sngStrike" dirty="0"/>
          </a:p>
          <a:p>
            <a:r>
              <a:rPr lang="ja-JP" altLang="en-US" sz="1000" dirty="0"/>
              <a:t>　事業主は、妊産婦である労働者が請求</a:t>
            </a:r>
            <a:r>
              <a:rPr lang="ja-JP" altLang="en-US" sz="1000"/>
              <a:t>した場合、時間外</a:t>
            </a:r>
            <a:r>
              <a:rPr lang="ja-JP" altLang="en-US" sz="1000" dirty="0"/>
              <a:t>労働、休日労働、深夜勤務</a:t>
            </a:r>
            <a:r>
              <a:rPr lang="en-US" altLang="ja-JP" sz="1000" dirty="0"/>
              <a:t>(</a:t>
            </a:r>
            <a:r>
              <a:rPr lang="ja-JP" altLang="en-US" sz="1000" dirty="0"/>
              <a:t>午前</a:t>
            </a:r>
            <a:r>
              <a:rPr lang="en-US" altLang="ja-JP" sz="1000" dirty="0"/>
              <a:t>10</a:t>
            </a:r>
            <a:r>
              <a:rPr lang="ja-JP" altLang="en-US" sz="1000" dirty="0"/>
              <a:t>時～翌日午前５時までの間における勤務</a:t>
            </a:r>
            <a:r>
              <a:rPr lang="en-US" altLang="ja-JP" sz="1000" dirty="0"/>
              <a:t>)</a:t>
            </a:r>
            <a:r>
              <a:rPr lang="ja-JP" altLang="en-US" sz="1000" dirty="0"/>
              <a:t>をさせてはいけない。</a:t>
            </a:r>
            <a:endParaRPr lang="en-US" altLang="ja-JP" sz="1000" dirty="0"/>
          </a:p>
          <a:p>
            <a:endParaRPr kumimoji="1" lang="en-US" altLang="ja-JP" sz="1000" dirty="0"/>
          </a:p>
          <a:p>
            <a:r>
              <a:rPr lang="en-US" altLang="ja-JP" sz="1000" dirty="0"/>
              <a:t>2.</a:t>
            </a:r>
            <a:r>
              <a:rPr lang="ja-JP" altLang="en-US" sz="1000" dirty="0"/>
              <a:t>男女雇用機会均等法における母性健康管理</a:t>
            </a:r>
            <a:endParaRPr lang="en-US" altLang="ja-JP" sz="1000" dirty="0"/>
          </a:p>
          <a:p>
            <a:r>
              <a:rPr kumimoji="1" lang="ja-JP" altLang="en-US" sz="1000" dirty="0"/>
              <a:t>●</a:t>
            </a:r>
            <a:r>
              <a:rPr kumimoji="1" lang="ja-JP" altLang="en-US" sz="1200" b="1" dirty="0">
                <a:latin typeface="+mj-lt"/>
              </a:rPr>
              <a:t>保健指導又は健康診査を受けるための時間</a:t>
            </a:r>
            <a:r>
              <a:rPr kumimoji="1" lang="ja-JP" altLang="en-US" sz="1200" b="1">
                <a:latin typeface="+mj-lt"/>
              </a:rPr>
              <a:t>の確保</a:t>
            </a:r>
            <a:endParaRPr kumimoji="1" lang="en-US" altLang="ja-JP" sz="1000" strike="sngStrike" dirty="0">
              <a:solidFill>
                <a:srgbClr val="FF0000"/>
              </a:solidFill>
            </a:endParaRPr>
          </a:p>
          <a:p>
            <a:r>
              <a:rPr lang="ja-JP" altLang="en-US" sz="1000" dirty="0"/>
              <a:t>　事業主は、妊産婦である労働者のための保健指導又は健康診査を受診するために必要な時間を確保することができるようにしなければならない。</a:t>
            </a:r>
            <a:endParaRPr lang="en-US" altLang="ja-JP" sz="1000" dirty="0"/>
          </a:p>
          <a:p>
            <a:r>
              <a:rPr kumimoji="1" lang="ja-JP" altLang="en-US" sz="1000" dirty="0"/>
              <a:t>●</a:t>
            </a:r>
            <a:r>
              <a:rPr kumimoji="1" lang="ja-JP" altLang="en-US" sz="1200" b="1" dirty="0">
                <a:latin typeface="+mj-lt"/>
              </a:rPr>
              <a:t>指導事項を守ることができるようにするため</a:t>
            </a:r>
            <a:r>
              <a:rPr kumimoji="1" lang="ja-JP" altLang="en-US" sz="1200" b="1">
                <a:latin typeface="+mj-lt"/>
              </a:rPr>
              <a:t>の措置</a:t>
            </a:r>
            <a:endParaRPr kumimoji="1" lang="en-US" altLang="ja-JP" sz="1000" strike="sngStrike" dirty="0">
              <a:solidFill>
                <a:srgbClr val="FF0000"/>
              </a:solidFill>
            </a:endParaRPr>
          </a:p>
          <a:p>
            <a:r>
              <a:rPr lang="ja-JP" altLang="en-US" sz="1000" dirty="0"/>
              <a:t>　</a:t>
            </a:r>
            <a:r>
              <a:rPr lang="ja-JP" altLang="en-US" sz="1000" dirty="0">
                <a:solidFill>
                  <a:prstClr val="black"/>
                </a:solidFill>
              </a:rPr>
              <a:t>妊娠中及び</a:t>
            </a:r>
            <a:r>
              <a:rPr lang="ja-JP" altLang="en-US" sz="1000">
                <a:solidFill>
                  <a:prstClr val="black"/>
                </a:solidFill>
              </a:rPr>
              <a:t>出産後の</a:t>
            </a:r>
            <a:r>
              <a:rPr lang="ja-JP" altLang="en-US" sz="1000"/>
              <a:t>労働者</a:t>
            </a:r>
            <a:r>
              <a:rPr lang="ja-JP" altLang="en-US" sz="1000" dirty="0">
                <a:solidFill>
                  <a:prstClr val="black"/>
                </a:solidFill>
              </a:rPr>
              <a:t>が、健康診査等を受け、医師等から指導を受けた場合は</a:t>
            </a:r>
            <a:r>
              <a:rPr lang="ja-JP" altLang="en-US" sz="1000">
                <a:solidFill>
                  <a:prstClr val="black"/>
                </a:solidFill>
              </a:rPr>
              <a:t>、その</a:t>
            </a:r>
            <a:r>
              <a:rPr lang="ja-JP" altLang="en-US" sz="1000"/>
              <a:t>労働者</a:t>
            </a:r>
            <a:r>
              <a:rPr lang="ja-JP" altLang="en-US" sz="1000" dirty="0">
                <a:solidFill>
                  <a:prstClr val="black"/>
                </a:solidFill>
              </a:rPr>
              <a:t>が受けた指導を守ることができるようにするために、事業主は勤務時間の変更、勤務の軽減等必要な措置を講じなければならない。</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0901" y="756553"/>
            <a:ext cx="364735" cy="398207"/>
          </a:xfrm>
          <a:prstGeom prst="rect">
            <a:avLst/>
          </a:prstGeom>
        </p:spPr>
      </p:pic>
      <p:grpSp>
        <p:nvGrpSpPr>
          <p:cNvPr id="8" name="グループ化 7"/>
          <p:cNvGrpSpPr/>
          <p:nvPr/>
        </p:nvGrpSpPr>
        <p:grpSpPr>
          <a:xfrm>
            <a:off x="6000746" y="8764173"/>
            <a:ext cx="918314" cy="379828"/>
            <a:chOff x="6111980" y="8878053"/>
            <a:chExt cx="785770" cy="274209"/>
          </a:xfrm>
        </p:grpSpPr>
        <p:sp>
          <p:nvSpPr>
            <p:cNvPr id="9" name="正方形/長方形 8"/>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13" name="ホームベース 12"/>
          <p:cNvSpPr/>
          <p:nvPr/>
        </p:nvSpPr>
        <p:spPr>
          <a:xfrm>
            <a:off x="350652" y="225742"/>
            <a:ext cx="6011885" cy="403108"/>
          </a:xfrm>
          <a:prstGeom prst="homePlate">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468004" y="255592"/>
            <a:ext cx="1777180" cy="461665"/>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妊娠判明</a:t>
            </a:r>
          </a:p>
        </p:txBody>
      </p:sp>
      <p:graphicFrame>
        <p:nvGraphicFramePr>
          <p:cNvPr id="20" name="表 19"/>
          <p:cNvGraphicFramePr>
            <a:graphicFrameLocks noGrp="1"/>
          </p:cNvGraphicFramePr>
          <p:nvPr>
            <p:extLst>
              <p:ext uri="{D42A27DB-BD31-4B8C-83A1-F6EECF244321}">
                <p14:modId xmlns:p14="http://schemas.microsoft.com/office/powerpoint/2010/main" val="229358699"/>
              </p:ext>
            </p:extLst>
          </p:nvPr>
        </p:nvGraphicFramePr>
        <p:xfrm>
          <a:off x="3039593" y="4985045"/>
          <a:ext cx="2850380" cy="1589207"/>
        </p:xfrm>
        <a:graphic>
          <a:graphicData uri="http://schemas.openxmlformats.org/drawingml/2006/table">
            <a:tbl>
              <a:tblPr firstRow="1" bandRow="1">
                <a:tableStyleId>{5C22544A-7EE6-4342-B048-85BDC9FD1C3A}</a:tableStyleId>
              </a:tblPr>
              <a:tblGrid>
                <a:gridCol w="1263436">
                  <a:extLst>
                    <a:ext uri="{9D8B030D-6E8A-4147-A177-3AD203B41FA5}">
                      <a16:colId xmlns:a16="http://schemas.microsoft.com/office/drawing/2014/main" val="650877978"/>
                    </a:ext>
                  </a:extLst>
                </a:gridCol>
                <a:gridCol w="1586944">
                  <a:extLst>
                    <a:ext uri="{9D8B030D-6E8A-4147-A177-3AD203B41FA5}">
                      <a16:colId xmlns:a16="http://schemas.microsoft.com/office/drawing/2014/main" val="3130605317"/>
                    </a:ext>
                  </a:extLst>
                </a:gridCol>
              </a:tblGrid>
              <a:tr h="243122">
                <a:tc>
                  <a:txBody>
                    <a:bodyPr/>
                    <a:lstStyle/>
                    <a:p>
                      <a:r>
                        <a:rPr kumimoji="1" lang="ja-JP" altLang="en-US" sz="1000" dirty="0"/>
                        <a:t>　　妊娠期間</a:t>
                      </a:r>
                    </a:p>
                  </a:txBody>
                  <a:tcPr/>
                </a:tc>
                <a:tc>
                  <a:txBody>
                    <a:bodyPr/>
                    <a:lstStyle/>
                    <a:p>
                      <a:r>
                        <a:rPr kumimoji="1" lang="ja-JP" altLang="en-US" sz="1000" dirty="0"/>
                        <a:t>　　　回数</a:t>
                      </a:r>
                    </a:p>
                  </a:txBody>
                  <a:tcPr/>
                </a:tc>
                <a:extLst>
                  <a:ext uri="{0D108BD9-81ED-4DB2-BD59-A6C34878D82A}">
                    <a16:rowId xmlns:a16="http://schemas.microsoft.com/office/drawing/2014/main" val="1956546103"/>
                  </a:ext>
                </a:extLst>
              </a:tr>
              <a:tr h="250529">
                <a:tc>
                  <a:txBody>
                    <a:bodyPr/>
                    <a:lstStyle/>
                    <a:p>
                      <a:r>
                        <a:rPr kumimoji="1" lang="ja-JP" altLang="en-US" sz="1000" dirty="0"/>
                        <a:t>妊娠</a:t>
                      </a:r>
                      <a:r>
                        <a:rPr kumimoji="1" lang="en-US" altLang="ja-JP" sz="1000" dirty="0"/>
                        <a:t>23</a:t>
                      </a:r>
                      <a:r>
                        <a:rPr kumimoji="1" lang="ja-JP" altLang="en-US" sz="1000" dirty="0"/>
                        <a:t>週まで</a:t>
                      </a:r>
                    </a:p>
                  </a:txBody>
                  <a:tcPr/>
                </a:tc>
                <a:tc>
                  <a:txBody>
                    <a:bodyPr/>
                    <a:lstStyle/>
                    <a:p>
                      <a:r>
                        <a:rPr kumimoji="1" lang="ja-JP" altLang="en-US" sz="1000" dirty="0"/>
                        <a:t>４週間に１回</a:t>
                      </a:r>
                    </a:p>
                  </a:txBody>
                  <a:tcPr/>
                </a:tc>
                <a:extLst>
                  <a:ext uri="{0D108BD9-81ED-4DB2-BD59-A6C34878D82A}">
                    <a16:rowId xmlns:a16="http://schemas.microsoft.com/office/drawing/2014/main" val="419715898"/>
                  </a:ext>
                </a:extLst>
              </a:tr>
              <a:tr h="399199">
                <a:tc>
                  <a:txBody>
                    <a:bodyPr/>
                    <a:lstStyle/>
                    <a:p>
                      <a:r>
                        <a:rPr kumimoji="1" lang="ja-JP" altLang="en-US" sz="1000" dirty="0"/>
                        <a:t>妊娠</a:t>
                      </a:r>
                      <a:r>
                        <a:rPr kumimoji="1" lang="en-US" altLang="ja-JP" sz="1000" dirty="0"/>
                        <a:t>24</a:t>
                      </a:r>
                      <a:r>
                        <a:rPr kumimoji="1" lang="ja-JP" altLang="en-US" sz="1000" dirty="0"/>
                        <a:t>週から</a:t>
                      </a:r>
                      <a:r>
                        <a:rPr kumimoji="1" lang="en-US" altLang="ja-JP" sz="1000" dirty="0"/>
                        <a:t>35</a:t>
                      </a:r>
                      <a:r>
                        <a:rPr kumimoji="1" lang="ja-JP" altLang="en-US" sz="1000" dirty="0"/>
                        <a:t>週まで</a:t>
                      </a:r>
                      <a:endParaRPr kumimoji="1" lang="en-US" altLang="ja-JP" sz="1000" dirty="0"/>
                    </a:p>
                  </a:txBody>
                  <a:tcPr/>
                </a:tc>
                <a:tc>
                  <a:txBody>
                    <a:bodyPr/>
                    <a:lstStyle/>
                    <a:p>
                      <a:r>
                        <a:rPr kumimoji="1" lang="ja-JP" altLang="en-US" sz="1000" dirty="0"/>
                        <a:t>２週間に１回</a:t>
                      </a:r>
                    </a:p>
                  </a:txBody>
                  <a:tcPr/>
                </a:tc>
                <a:extLst>
                  <a:ext uri="{0D108BD9-81ED-4DB2-BD59-A6C34878D82A}">
                    <a16:rowId xmlns:a16="http://schemas.microsoft.com/office/drawing/2014/main" val="2405441694"/>
                  </a:ext>
                </a:extLst>
              </a:tr>
              <a:tr h="393688">
                <a:tc>
                  <a:txBody>
                    <a:bodyPr/>
                    <a:lstStyle/>
                    <a:p>
                      <a:r>
                        <a:rPr kumimoji="1" lang="ja-JP" altLang="en-US" sz="1000" dirty="0"/>
                        <a:t>妊娠</a:t>
                      </a:r>
                      <a:r>
                        <a:rPr kumimoji="1" lang="en-US" altLang="ja-JP" sz="1000" dirty="0"/>
                        <a:t>36</a:t>
                      </a:r>
                      <a:r>
                        <a:rPr kumimoji="1" lang="ja-JP" altLang="en-US" sz="1000" dirty="0"/>
                        <a:t>週から出産まで</a:t>
                      </a:r>
                    </a:p>
                  </a:txBody>
                  <a:tcPr/>
                </a:tc>
                <a:tc>
                  <a:txBody>
                    <a:bodyPr/>
                    <a:lstStyle/>
                    <a:p>
                      <a:r>
                        <a:rPr kumimoji="1" lang="ja-JP" altLang="en-US" sz="1000" dirty="0"/>
                        <a:t>１週間に１回</a:t>
                      </a:r>
                    </a:p>
                  </a:txBody>
                  <a:tcPr/>
                </a:tc>
                <a:extLst>
                  <a:ext uri="{0D108BD9-81ED-4DB2-BD59-A6C34878D82A}">
                    <a16:rowId xmlns:a16="http://schemas.microsoft.com/office/drawing/2014/main" val="2241016529"/>
                  </a:ext>
                </a:extLst>
              </a:tr>
              <a:tr h="299399">
                <a:tc>
                  <a:txBody>
                    <a:bodyPr/>
                    <a:lstStyle/>
                    <a:p>
                      <a:r>
                        <a:rPr kumimoji="1" lang="ja-JP" altLang="en-US" sz="1000" dirty="0"/>
                        <a:t>産後１年まで</a:t>
                      </a:r>
                    </a:p>
                  </a:txBody>
                  <a:tcPr/>
                </a:tc>
                <a:tc>
                  <a:txBody>
                    <a:bodyPr/>
                    <a:lstStyle/>
                    <a:p>
                      <a:r>
                        <a:rPr kumimoji="1" lang="ja-JP" altLang="en-US" sz="1000" dirty="0"/>
                        <a:t>医師等が指示する回数</a:t>
                      </a:r>
                    </a:p>
                  </a:txBody>
                  <a:tcPr/>
                </a:tc>
                <a:extLst>
                  <a:ext uri="{0D108BD9-81ED-4DB2-BD59-A6C34878D82A}">
                    <a16:rowId xmlns:a16="http://schemas.microsoft.com/office/drawing/2014/main" val="2700825882"/>
                  </a:ext>
                </a:extLst>
              </a:tr>
            </a:tbl>
          </a:graphicData>
        </a:graphic>
      </p:graphicFrame>
      <p:sp>
        <p:nvSpPr>
          <p:cNvPr id="5" name="テキスト ボックス 4"/>
          <p:cNvSpPr txBox="1"/>
          <p:nvPr/>
        </p:nvSpPr>
        <p:spPr>
          <a:xfrm>
            <a:off x="570642" y="6712023"/>
            <a:ext cx="1506125" cy="246221"/>
          </a:xfrm>
          <a:prstGeom prst="rect">
            <a:avLst/>
          </a:prstGeom>
          <a:noFill/>
        </p:spPr>
        <p:txBody>
          <a:bodyPr wrap="square" rtlCol="0">
            <a:spAutoFit/>
          </a:bodyPr>
          <a:lstStyle/>
          <a:p>
            <a:r>
              <a:rPr kumimoji="1" lang="ja-JP" altLang="en-US" sz="1000" dirty="0"/>
              <a:t>必要な措置</a:t>
            </a:r>
          </a:p>
        </p:txBody>
      </p:sp>
      <p:sp>
        <p:nvSpPr>
          <p:cNvPr id="21" name="テキスト ボックス 20"/>
          <p:cNvSpPr txBox="1"/>
          <p:nvPr/>
        </p:nvSpPr>
        <p:spPr>
          <a:xfrm>
            <a:off x="472914" y="4655612"/>
            <a:ext cx="1506125" cy="246221"/>
          </a:xfrm>
          <a:prstGeom prst="rect">
            <a:avLst/>
          </a:prstGeom>
          <a:noFill/>
        </p:spPr>
        <p:txBody>
          <a:bodyPr wrap="square" rtlCol="0">
            <a:spAutoFit/>
          </a:bodyPr>
          <a:lstStyle/>
          <a:p>
            <a:r>
              <a:rPr kumimoji="1" lang="ja-JP" altLang="en-US" sz="1000" dirty="0"/>
              <a:t>必要な時間</a:t>
            </a:r>
          </a:p>
        </p:txBody>
      </p:sp>
      <p:graphicFrame>
        <p:nvGraphicFramePr>
          <p:cNvPr id="14" name="表 13"/>
          <p:cNvGraphicFramePr>
            <a:graphicFrameLocks noGrp="1"/>
          </p:cNvGraphicFramePr>
          <p:nvPr>
            <p:extLst>
              <p:ext uri="{D42A27DB-BD31-4B8C-83A1-F6EECF244321}">
                <p14:modId xmlns:p14="http://schemas.microsoft.com/office/powerpoint/2010/main" val="4171602103"/>
              </p:ext>
            </p:extLst>
          </p:nvPr>
        </p:nvGraphicFramePr>
        <p:xfrm>
          <a:off x="651576" y="7080167"/>
          <a:ext cx="5123031" cy="1207206"/>
        </p:xfrm>
        <a:graphic>
          <a:graphicData uri="http://schemas.openxmlformats.org/drawingml/2006/table">
            <a:tbl>
              <a:tblPr>
                <a:tableStyleId>{5C22544A-7EE6-4342-B048-85BDC9FD1C3A}</a:tableStyleId>
              </a:tblPr>
              <a:tblGrid>
                <a:gridCol w="617923">
                  <a:extLst>
                    <a:ext uri="{9D8B030D-6E8A-4147-A177-3AD203B41FA5}">
                      <a16:colId xmlns:a16="http://schemas.microsoft.com/office/drawing/2014/main" val="2427634091"/>
                    </a:ext>
                  </a:extLst>
                </a:gridCol>
                <a:gridCol w="4505108">
                  <a:extLst>
                    <a:ext uri="{9D8B030D-6E8A-4147-A177-3AD203B41FA5}">
                      <a16:colId xmlns:a16="http://schemas.microsoft.com/office/drawing/2014/main" val="1799189040"/>
                    </a:ext>
                  </a:extLst>
                </a:gridCol>
              </a:tblGrid>
              <a:tr h="402402">
                <a:tc>
                  <a:txBody>
                    <a:bodyPr/>
                    <a:lstStyle/>
                    <a:p>
                      <a:pPr algn="ctr"/>
                      <a:r>
                        <a:rPr kumimoji="1" lang="ja-JP" altLang="en-US" sz="1000" dirty="0"/>
                        <a:t>①</a:t>
                      </a:r>
                    </a:p>
                  </a:txBody>
                  <a:tcPr anchor="ctr">
                    <a:solidFill>
                      <a:schemeClr val="accent1">
                        <a:lumMod val="20000"/>
                        <a:lumOff val="80000"/>
                      </a:schemeClr>
                    </a:solidFill>
                  </a:tcPr>
                </a:tc>
                <a:tc>
                  <a:txBody>
                    <a:bodyPr/>
                    <a:lstStyle/>
                    <a:p>
                      <a:r>
                        <a:rPr kumimoji="1" lang="ja-JP" altLang="en-US" sz="1000" dirty="0"/>
                        <a:t>妊娠中の通勤緩和</a:t>
                      </a:r>
                      <a:r>
                        <a:rPr kumimoji="1" lang="en-US" altLang="ja-JP" sz="1000" dirty="0"/>
                        <a:t>(</a:t>
                      </a:r>
                      <a:r>
                        <a:rPr kumimoji="1" lang="ja-JP" altLang="en-US" sz="1000" dirty="0"/>
                        <a:t>時差通勤、勤務時間の短縮</a:t>
                      </a:r>
                      <a:r>
                        <a:rPr kumimoji="1" lang="ja-JP" altLang="en-US" sz="1000"/>
                        <a:t>等の措置</a:t>
                      </a:r>
                      <a:r>
                        <a:rPr kumimoji="1" lang="en-US" altLang="ja-JP" sz="1000"/>
                        <a:t>)</a:t>
                      </a:r>
                      <a:endParaRPr kumimoji="1" lang="ja-JP" altLang="en-US" sz="1000" dirty="0"/>
                    </a:p>
                  </a:txBody>
                  <a:tcPr>
                    <a:solidFill>
                      <a:schemeClr val="accent1">
                        <a:lumMod val="20000"/>
                        <a:lumOff val="80000"/>
                      </a:schemeClr>
                    </a:solidFill>
                  </a:tcPr>
                </a:tc>
                <a:extLst>
                  <a:ext uri="{0D108BD9-81ED-4DB2-BD59-A6C34878D82A}">
                    <a16:rowId xmlns:a16="http://schemas.microsoft.com/office/drawing/2014/main" val="2336426103"/>
                  </a:ext>
                </a:extLst>
              </a:tr>
              <a:tr h="402402">
                <a:tc>
                  <a:txBody>
                    <a:bodyPr/>
                    <a:lstStyle/>
                    <a:p>
                      <a:pPr algn="ctr"/>
                      <a:r>
                        <a:rPr kumimoji="1" lang="ja-JP" altLang="en-US" sz="1000" dirty="0"/>
                        <a:t>②</a:t>
                      </a:r>
                    </a:p>
                  </a:txBody>
                  <a:tcPr anchor="ctr">
                    <a:solidFill>
                      <a:schemeClr val="accent1">
                        <a:lumMod val="20000"/>
                        <a:lumOff val="80000"/>
                      </a:schemeClr>
                    </a:solidFill>
                  </a:tcPr>
                </a:tc>
                <a:tc>
                  <a:txBody>
                    <a:bodyPr/>
                    <a:lstStyle/>
                    <a:p>
                      <a:r>
                        <a:rPr kumimoji="1" lang="ja-JP" altLang="en-US" sz="1000" dirty="0"/>
                        <a:t>妊娠中の休憩に関する措置</a:t>
                      </a:r>
                      <a:r>
                        <a:rPr kumimoji="1" lang="en-US" altLang="ja-JP" sz="1000" dirty="0"/>
                        <a:t>(</a:t>
                      </a:r>
                      <a:r>
                        <a:rPr kumimoji="1" lang="ja-JP" altLang="en-US" sz="1000" dirty="0"/>
                        <a:t>休憩時間の延長、休憩回数の増加</a:t>
                      </a:r>
                      <a:r>
                        <a:rPr kumimoji="1" lang="ja-JP" altLang="en-US" sz="1000"/>
                        <a:t>等の措置</a:t>
                      </a:r>
                      <a:r>
                        <a:rPr kumimoji="1" lang="en-US" altLang="ja-JP" sz="1000"/>
                        <a:t>)</a:t>
                      </a:r>
                      <a:endParaRPr kumimoji="1" lang="ja-JP" altLang="en-US" sz="1000" dirty="0"/>
                    </a:p>
                  </a:txBody>
                  <a:tcPr>
                    <a:solidFill>
                      <a:schemeClr val="accent1">
                        <a:lumMod val="20000"/>
                        <a:lumOff val="80000"/>
                      </a:schemeClr>
                    </a:solidFill>
                  </a:tcPr>
                </a:tc>
                <a:extLst>
                  <a:ext uri="{0D108BD9-81ED-4DB2-BD59-A6C34878D82A}">
                    <a16:rowId xmlns:a16="http://schemas.microsoft.com/office/drawing/2014/main" val="4081935231"/>
                  </a:ext>
                </a:extLst>
              </a:tr>
              <a:tr h="402402">
                <a:tc>
                  <a:txBody>
                    <a:bodyPr/>
                    <a:lstStyle/>
                    <a:p>
                      <a:pPr algn="ctr"/>
                      <a:r>
                        <a:rPr kumimoji="1" lang="ja-JP" altLang="en-US" sz="1000" dirty="0"/>
                        <a:t>③</a:t>
                      </a:r>
                    </a:p>
                  </a:txBody>
                  <a:tcPr anchor="ctr">
                    <a:solidFill>
                      <a:schemeClr val="accent1">
                        <a:lumMod val="20000"/>
                        <a:lumOff val="80000"/>
                      </a:schemeClr>
                    </a:solidFill>
                  </a:tcPr>
                </a:tc>
                <a:tc>
                  <a:txBody>
                    <a:bodyPr/>
                    <a:lstStyle/>
                    <a:p>
                      <a:r>
                        <a:rPr kumimoji="1" lang="ja-JP" altLang="en-US" sz="1000" dirty="0"/>
                        <a:t>妊娠中又は出産後の症状等に対応する措置</a:t>
                      </a:r>
                      <a:r>
                        <a:rPr kumimoji="1" lang="en-US" altLang="ja-JP" sz="1000" dirty="0"/>
                        <a:t>(</a:t>
                      </a:r>
                      <a:r>
                        <a:rPr kumimoji="1" lang="ja-JP" altLang="en-US" sz="1000" dirty="0"/>
                        <a:t>作業の制限、休業等の措置</a:t>
                      </a:r>
                      <a:r>
                        <a:rPr kumimoji="1" lang="en-US" altLang="ja-JP" sz="1000" dirty="0"/>
                        <a:t>)</a:t>
                      </a:r>
                      <a:endParaRPr kumimoji="1" lang="ja-JP" altLang="en-US" sz="1000" dirty="0"/>
                    </a:p>
                  </a:txBody>
                  <a:tcPr>
                    <a:solidFill>
                      <a:schemeClr val="accent1">
                        <a:lumMod val="20000"/>
                        <a:lumOff val="80000"/>
                      </a:schemeClr>
                    </a:solidFill>
                  </a:tcPr>
                </a:tc>
                <a:extLst>
                  <a:ext uri="{0D108BD9-81ED-4DB2-BD59-A6C34878D82A}">
                    <a16:rowId xmlns:a16="http://schemas.microsoft.com/office/drawing/2014/main" val="1545350073"/>
                  </a:ext>
                </a:extLst>
              </a:tr>
            </a:tbl>
          </a:graphicData>
        </a:graphic>
      </p:graphicFrame>
      <p:graphicFrame>
        <p:nvGraphicFramePr>
          <p:cNvPr id="16" name="表 15"/>
          <p:cNvGraphicFramePr>
            <a:graphicFrameLocks noGrp="1"/>
          </p:cNvGraphicFramePr>
          <p:nvPr>
            <p:extLst>
              <p:ext uri="{D42A27DB-BD31-4B8C-83A1-F6EECF244321}">
                <p14:modId xmlns:p14="http://schemas.microsoft.com/office/powerpoint/2010/main" val="1044912648"/>
              </p:ext>
            </p:extLst>
          </p:nvPr>
        </p:nvGraphicFramePr>
        <p:xfrm>
          <a:off x="557673" y="4985045"/>
          <a:ext cx="2193920" cy="1315617"/>
        </p:xfrm>
        <a:graphic>
          <a:graphicData uri="http://schemas.openxmlformats.org/drawingml/2006/table">
            <a:tbl>
              <a:tblPr>
                <a:tableStyleId>{5C22544A-7EE6-4342-B048-85BDC9FD1C3A}</a:tableStyleId>
              </a:tblPr>
              <a:tblGrid>
                <a:gridCol w="274239">
                  <a:extLst>
                    <a:ext uri="{9D8B030D-6E8A-4147-A177-3AD203B41FA5}">
                      <a16:colId xmlns:a16="http://schemas.microsoft.com/office/drawing/2014/main" val="2065388544"/>
                    </a:ext>
                  </a:extLst>
                </a:gridCol>
                <a:gridCol w="1919681">
                  <a:extLst>
                    <a:ext uri="{9D8B030D-6E8A-4147-A177-3AD203B41FA5}">
                      <a16:colId xmlns:a16="http://schemas.microsoft.com/office/drawing/2014/main" val="2750602256"/>
                    </a:ext>
                  </a:extLst>
                </a:gridCol>
              </a:tblGrid>
              <a:tr h="328717">
                <a:tc>
                  <a:txBody>
                    <a:bodyPr/>
                    <a:lstStyle/>
                    <a:p>
                      <a:r>
                        <a:rPr kumimoji="1" lang="ja-JP" altLang="en-US" sz="1000" dirty="0"/>
                        <a:t>①</a:t>
                      </a:r>
                    </a:p>
                  </a:txBody>
                  <a:tcPr>
                    <a:solidFill>
                      <a:schemeClr val="accent1">
                        <a:lumMod val="20000"/>
                        <a:lumOff val="80000"/>
                      </a:schemeClr>
                    </a:solidFill>
                  </a:tcPr>
                </a:tc>
                <a:tc>
                  <a:txBody>
                    <a:bodyPr/>
                    <a:lstStyle/>
                    <a:p>
                      <a:r>
                        <a:rPr kumimoji="1" lang="ja-JP" altLang="en-US" sz="1000" dirty="0"/>
                        <a:t>健康診査の受診時間</a:t>
                      </a:r>
                    </a:p>
                  </a:txBody>
                  <a:tcPr>
                    <a:solidFill>
                      <a:schemeClr val="accent1">
                        <a:lumMod val="20000"/>
                        <a:lumOff val="80000"/>
                      </a:schemeClr>
                    </a:solidFill>
                  </a:tcPr>
                </a:tc>
                <a:extLst>
                  <a:ext uri="{0D108BD9-81ED-4DB2-BD59-A6C34878D82A}">
                    <a16:rowId xmlns:a16="http://schemas.microsoft.com/office/drawing/2014/main" val="271653082"/>
                  </a:ext>
                </a:extLst>
              </a:tr>
              <a:tr h="327652">
                <a:tc>
                  <a:txBody>
                    <a:bodyPr/>
                    <a:lstStyle/>
                    <a:p>
                      <a:r>
                        <a:rPr kumimoji="1" lang="ja-JP" altLang="en-US" sz="1000" dirty="0"/>
                        <a:t>②</a:t>
                      </a:r>
                    </a:p>
                  </a:txBody>
                  <a:tcPr>
                    <a:solidFill>
                      <a:schemeClr val="accent1">
                        <a:lumMod val="20000"/>
                        <a:lumOff val="80000"/>
                      </a:schemeClr>
                    </a:solidFill>
                  </a:tcPr>
                </a:tc>
                <a:tc>
                  <a:txBody>
                    <a:bodyPr/>
                    <a:lstStyle/>
                    <a:p>
                      <a:r>
                        <a:rPr kumimoji="1" lang="ja-JP" altLang="en-US" sz="1000" dirty="0"/>
                        <a:t>保健指導を受けている時間</a:t>
                      </a:r>
                    </a:p>
                  </a:txBody>
                  <a:tcPr>
                    <a:solidFill>
                      <a:schemeClr val="accent1">
                        <a:lumMod val="20000"/>
                        <a:lumOff val="80000"/>
                      </a:schemeClr>
                    </a:solidFill>
                  </a:tcPr>
                </a:tc>
                <a:extLst>
                  <a:ext uri="{0D108BD9-81ED-4DB2-BD59-A6C34878D82A}">
                    <a16:rowId xmlns:a16="http://schemas.microsoft.com/office/drawing/2014/main" val="4267457448"/>
                  </a:ext>
                </a:extLst>
              </a:tr>
              <a:tr h="329624">
                <a:tc>
                  <a:txBody>
                    <a:bodyPr/>
                    <a:lstStyle/>
                    <a:p>
                      <a:r>
                        <a:rPr kumimoji="1" lang="ja-JP" altLang="en-US" sz="1000" dirty="0"/>
                        <a:t>③</a:t>
                      </a:r>
                    </a:p>
                  </a:txBody>
                  <a:tcPr>
                    <a:solidFill>
                      <a:schemeClr val="accent1">
                        <a:lumMod val="20000"/>
                        <a:lumOff val="80000"/>
                      </a:schemeClr>
                    </a:solidFill>
                  </a:tcPr>
                </a:tc>
                <a:tc>
                  <a:txBody>
                    <a:bodyPr/>
                    <a:lstStyle/>
                    <a:p>
                      <a:r>
                        <a:rPr kumimoji="1" lang="ja-JP" altLang="en-US" sz="1000" dirty="0"/>
                        <a:t>医療機関等の待ち時間</a:t>
                      </a:r>
                    </a:p>
                  </a:txBody>
                  <a:tcPr>
                    <a:solidFill>
                      <a:schemeClr val="accent1">
                        <a:lumMod val="20000"/>
                        <a:lumOff val="80000"/>
                      </a:schemeClr>
                    </a:solidFill>
                  </a:tcPr>
                </a:tc>
                <a:extLst>
                  <a:ext uri="{0D108BD9-81ED-4DB2-BD59-A6C34878D82A}">
                    <a16:rowId xmlns:a16="http://schemas.microsoft.com/office/drawing/2014/main" val="351917951"/>
                  </a:ext>
                </a:extLst>
              </a:tr>
              <a:tr h="329624">
                <a:tc>
                  <a:txBody>
                    <a:bodyPr/>
                    <a:lstStyle/>
                    <a:p>
                      <a:r>
                        <a:rPr kumimoji="1" lang="ja-JP" altLang="en-US" sz="1000" dirty="0"/>
                        <a:t>④</a:t>
                      </a:r>
                    </a:p>
                  </a:txBody>
                  <a:tcPr>
                    <a:solidFill>
                      <a:schemeClr val="accent1">
                        <a:lumMod val="20000"/>
                        <a:lumOff val="80000"/>
                      </a:schemeClr>
                    </a:solidFill>
                  </a:tcPr>
                </a:tc>
                <a:tc>
                  <a:txBody>
                    <a:bodyPr/>
                    <a:lstStyle/>
                    <a:p>
                      <a:r>
                        <a:rPr kumimoji="1" lang="ja-JP" altLang="en-US" sz="1000" dirty="0"/>
                        <a:t>医療機関等への往復時間</a:t>
                      </a:r>
                    </a:p>
                  </a:txBody>
                  <a:tcPr>
                    <a:solidFill>
                      <a:schemeClr val="accent1">
                        <a:lumMod val="20000"/>
                        <a:lumOff val="80000"/>
                      </a:schemeClr>
                    </a:solidFill>
                  </a:tcPr>
                </a:tc>
                <a:extLst>
                  <a:ext uri="{0D108BD9-81ED-4DB2-BD59-A6C34878D82A}">
                    <a16:rowId xmlns:a16="http://schemas.microsoft.com/office/drawing/2014/main" val="466988342"/>
                  </a:ext>
                </a:extLst>
              </a:tr>
            </a:tbl>
          </a:graphicData>
        </a:graphic>
      </p:graphicFrame>
      <p:sp>
        <p:nvSpPr>
          <p:cNvPr id="17" name="テキスト ボックス 16"/>
          <p:cNvSpPr txBox="1"/>
          <p:nvPr/>
        </p:nvSpPr>
        <p:spPr>
          <a:xfrm>
            <a:off x="2958658" y="4602179"/>
            <a:ext cx="2931315" cy="400110"/>
          </a:xfrm>
          <a:prstGeom prst="rect">
            <a:avLst/>
          </a:prstGeom>
          <a:noFill/>
        </p:spPr>
        <p:txBody>
          <a:bodyPr wrap="square" rtlCol="0">
            <a:spAutoFit/>
          </a:bodyPr>
          <a:lstStyle/>
          <a:p>
            <a:r>
              <a:rPr kumimoji="1" lang="ja-JP" altLang="en-US" sz="1000"/>
              <a:t>妊産婦のための保健指導又は健康診査を受診するために必要</a:t>
            </a:r>
            <a:r>
              <a:rPr kumimoji="1" lang="ja-JP" altLang="en-US" sz="1000" dirty="0"/>
              <a:t>な</a:t>
            </a:r>
            <a:r>
              <a:rPr lang="ja-JP" altLang="en-US" sz="1000" dirty="0"/>
              <a:t>時間の確保</a:t>
            </a:r>
            <a:endParaRPr kumimoji="1" lang="ja-JP" altLang="en-US" sz="1000" dirty="0"/>
          </a:p>
        </p:txBody>
      </p:sp>
      <p:sp>
        <p:nvSpPr>
          <p:cNvPr id="18" name="正方形/長方形 17"/>
          <p:cNvSpPr/>
          <p:nvPr/>
        </p:nvSpPr>
        <p:spPr>
          <a:xfrm>
            <a:off x="431300" y="891397"/>
            <a:ext cx="220276" cy="19553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tx1"/>
                </a:solidFill>
              </a:rPr>
              <a:t>1</a:t>
            </a:r>
            <a:endParaRPr kumimoji="1" lang="ja-JP" altLang="en-US" sz="1400" b="1">
              <a:solidFill>
                <a:schemeClr val="tx1"/>
              </a:solidFill>
            </a:endParaRPr>
          </a:p>
        </p:txBody>
      </p:sp>
      <p:sp>
        <p:nvSpPr>
          <p:cNvPr id="4" name="スライド番号プレースホルダー 3"/>
          <p:cNvSpPr>
            <a:spLocks noGrp="1"/>
          </p:cNvSpPr>
          <p:nvPr>
            <p:ph type="sldNum" sz="quarter" idx="12"/>
          </p:nvPr>
        </p:nvSpPr>
        <p:spPr>
          <a:xfrm>
            <a:off x="2060174" y="8759157"/>
            <a:ext cx="1543050" cy="486833"/>
          </a:xfrm>
        </p:spPr>
        <p:txBody>
          <a:bodyPr/>
          <a:lstStyle/>
          <a:p>
            <a:fld id="{BD6F1CBD-B437-47E4-8EA4-6A9B6D02C591}" type="slidenum">
              <a:rPr kumimoji="1" lang="ja-JP" altLang="en-US" sz="1200" smtClean="0">
                <a:solidFill>
                  <a:schemeClr val="tx1"/>
                </a:solidFill>
              </a:rPr>
              <a:t>2</a:t>
            </a:fld>
            <a:endParaRPr kumimoji="1" lang="ja-JP" altLang="en-US" sz="1200">
              <a:solidFill>
                <a:schemeClr val="tx1"/>
              </a:solidFill>
            </a:endParaRPr>
          </a:p>
        </p:txBody>
      </p:sp>
    </p:spTree>
    <p:extLst>
      <p:ext uri="{BB962C8B-B14F-4D97-AF65-F5344CB8AC3E}">
        <p14:creationId xmlns:p14="http://schemas.microsoft.com/office/powerpoint/2010/main" val="450571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ホームベース 3"/>
          <p:cNvSpPr/>
          <p:nvPr/>
        </p:nvSpPr>
        <p:spPr>
          <a:xfrm>
            <a:off x="3770522" y="233075"/>
            <a:ext cx="2488684" cy="552521"/>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ホームベース 2"/>
          <p:cNvSpPr/>
          <p:nvPr/>
        </p:nvSpPr>
        <p:spPr>
          <a:xfrm>
            <a:off x="1979631" y="237846"/>
            <a:ext cx="2205426" cy="547749"/>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ホームベース 1"/>
          <p:cNvSpPr/>
          <p:nvPr/>
        </p:nvSpPr>
        <p:spPr>
          <a:xfrm>
            <a:off x="183036" y="237846"/>
            <a:ext cx="2146654" cy="552520"/>
          </a:xfrm>
          <a:prstGeom prst="homePlat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326997" y="314634"/>
            <a:ext cx="1804847" cy="461665"/>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産前６週間</a:t>
            </a:r>
          </a:p>
        </p:txBody>
      </p:sp>
      <p:sp>
        <p:nvSpPr>
          <p:cNvPr id="6" name="テキスト ボックス 5"/>
          <p:cNvSpPr txBox="1"/>
          <p:nvPr/>
        </p:nvSpPr>
        <p:spPr>
          <a:xfrm>
            <a:off x="2597613" y="326315"/>
            <a:ext cx="1314763" cy="461665"/>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出産日</a:t>
            </a:r>
          </a:p>
        </p:txBody>
      </p:sp>
      <p:sp>
        <p:nvSpPr>
          <p:cNvPr id="7" name="テキスト ボックス 6"/>
          <p:cNvSpPr txBox="1"/>
          <p:nvPr/>
        </p:nvSpPr>
        <p:spPr>
          <a:xfrm>
            <a:off x="4201167" y="319159"/>
            <a:ext cx="1828010" cy="461665"/>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産後８週間</a:t>
            </a:r>
          </a:p>
        </p:txBody>
      </p:sp>
      <p:grpSp>
        <p:nvGrpSpPr>
          <p:cNvPr id="9" name="グループ化 8"/>
          <p:cNvGrpSpPr/>
          <p:nvPr/>
        </p:nvGrpSpPr>
        <p:grpSpPr>
          <a:xfrm>
            <a:off x="6029177" y="8827562"/>
            <a:ext cx="918314" cy="316438"/>
            <a:chOff x="6111980" y="8878053"/>
            <a:chExt cx="785770" cy="274209"/>
          </a:xfrm>
        </p:grpSpPr>
        <p:sp>
          <p:nvSpPr>
            <p:cNvPr id="10" name="正方形/長方形 9"/>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99E2748C-0BD8-5145-F80D-A68B71C8C8C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12" name="テキスト ボックス 11"/>
          <p:cNvSpPr txBox="1"/>
          <p:nvPr/>
        </p:nvSpPr>
        <p:spPr>
          <a:xfrm>
            <a:off x="188210" y="924421"/>
            <a:ext cx="5840967" cy="1231106"/>
          </a:xfrm>
          <a:prstGeom prst="rect">
            <a:avLst/>
          </a:prstGeom>
          <a:solidFill>
            <a:schemeClr val="bg1"/>
          </a:solidFill>
          <a:ln w="38100">
            <a:solidFill>
              <a:srgbClr val="FFFF00"/>
            </a:solidFill>
          </a:ln>
        </p:spPr>
        <p:txBody>
          <a:bodyPr wrap="square" rtlCol="0">
            <a:spAutoFit/>
          </a:bodyPr>
          <a:lstStyle/>
          <a:p>
            <a:r>
              <a:rPr lang="ja-JP" altLang="en-US" sz="1000" dirty="0"/>
              <a:t>     </a:t>
            </a:r>
            <a:r>
              <a:rPr kumimoji="1" lang="ja-JP" altLang="en-US" sz="1400" b="1" dirty="0"/>
              <a:t>産前休業</a:t>
            </a:r>
            <a:endParaRPr kumimoji="1" lang="en-US" altLang="ja-JP" sz="1400" b="1" dirty="0"/>
          </a:p>
          <a:p>
            <a:endParaRPr kumimoji="1" lang="en-US" altLang="ja-JP" sz="1000" dirty="0"/>
          </a:p>
          <a:p>
            <a:r>
              <a:rPr lang="ja-JP" altLang="en-US" sz="1000" dirty="0"/>
              <a:t>対象：６週間以内</a:t>
            </a:r>
            <a:r>
              <a:rPr lang="en-US" altLang="ja-JP" sz="1000" dirty="0"/>
              <a:t>(</a:t>
            </a:r>
            <a:r>
              <a:rPr lang="ja-JP" altLang="en-US" sz="1000" dirty="0"/>
              <a:t>多胎妊娠の場合には</a:t>
            </a:r>
            <a:r>
              <a:rPr lang="en-US" altLang="ja-JP" sz="1000" dirty="0"/>
              <a:t>14</a:t>
            </a:r>
            <a:r>
              <a:rPr lang="ja-JP" altLang="en-US" sz="1000" dirty="0"/>
              <a:t>週間</a:t>
            </a:r>
            <a:r>
              <a:rPr lang="en-US" altLang="ja-JP" sz="1000" dirty="0"/>
              <a:t>)</a:t>
            </a:r>
            <a:r>
              <a:rPr lang="ja-JP" altLang="en-US" sz="1000" dirty="0"/>
              <a:t>に出産</a:t>
            </a:r>
            <a:r>
              <a:rPr lang="ja-JP" altLang="en-US" sz="1000"/>
              <a:t>予定の労働者（請求した場合）</a:t>
            </a:r>
            <a:endParaRPr lang="en-US" altLang="ja-JP" sz="1000" dirty="0"/>
          </a:p>
          <a:p>
            <a:r>
              <a:rPr lang="ja-JP" altLang="en-US" sz="1000" dirty="0"/>
              <a:t>内容：分娩予定日の６週間</a:t>
            </a:r>
            <a:r>
              <a:rPr lang="en-US" altLang="ja-JP" sz="1000" dirty="0"/>
              <a:t>(</a:t>
            </a:r>
            <a:r>
              <a:rPr lang="ja-JP" altLang="en-US" sz="1000" dirty="0"/>
              <a:t>多胎妊娠の場合には</a:t>
            </a:r>
            <a:r>
              <a:rPr lang="en-US" altLang="ja-JP" sz="1000" dirty="0"/>
              <a:t>14</a:t>
            </a:r>
            <a:r>
              <a:rPr lang="ja-JP" altLang="en-US" sz="1000" dirty="0"/>
              <a:t>週間</a:t>
            </a:r>
            <a:r>
              <a:rPr lang="en-US" altLang="ja-JP" sz="1000" dirty="0"/>
              <a:t>)</a:t>
            </a:r>
            <a:r>
              <a:rPr lang="ja-JP" altLang="en-US" sz="1000" dirty="0"/>
              <a:t>前から分娩予定日まで、勤務しないことができる。分娩予定日より出産日が前後した場合は、出産日までの期間が産前休業となる。</a:t>
            </a:r>
            <a:endParaRPr lang="en-US" altLang="ja-JP" sz="1000" dirty="0"/>
          </a:p>
          <a:p>
            <a:endParaRPr lang="en-US" altLang="ja-JP" sz="1000" strike="sngStrike" dirty="0">
              <a:solidFill>
                <a:srgbClr val="FF0000"/>
              </a:solidFill>
            </a:endParaRPr>
          </a:p>
          <a:p>
            <a:endParaRPr kumimoji="1" lang="en-US" altLang="ja-JP" sz="1000" dirty="0"/>
          </a:p>
        </p:txBody>
      </p:sp>
      <p:pic>
        <p:nvPicPr>
          <p:cNvPr id="13" name="図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1074" y="912740"/>
            <a:ext cx="263643" cy="287837"/>
          </a:xfrm>
          <a:prstGeom prst="rect">
            <a:avLst/>
          </a:prstGeom>
        </p:spPr>
      </p:pic>
      <p:sp>
        <p:nvSpPr>
          <p:cNvPr id="15" name="テキスト ボックス 14"/>
          <p:cNvSpPr txBox="1"/>
          <p:nvPr/>
        </p:nvSpPr>
        <p:spPr>
          <a:xfrm>
            <a:off x="183036" y="4632242"/>
            <a:ext cx="5845839" cy="1384995"/>
          </a:xfrm>
          <a:prstGeom prst="rect">
            <a:avLst/>
          </a:prstGeom>
          <a:solidFill>
            <a:schemeClr val="bg1"/>
          </a:solidFill>
          <a:ln w="38100">
            <a:solidFill>
              <a:srgbClr val="00B050"/>
            </a:solidFill>
          </a:ln>
        </p:spPr>
        <p:txBody>
          <a:bodyPr wrap="square" rtlCol="0">
            <a:spAutoFit/>
          </a:bodyPr>
          <a:lstStyle/>
          <a:p>
            <a:r>
              <a:rPr lang="ja-JP" altLang="en-US" sz="1000" dirty="0"/>
              <a:t>     </a:t>
            </a:r>
            <a:r>
              <a:rPr kumimoji="1" lang="ja-JP" altLang="en-US" sz="1400" b="1" dirty="0"/>
              <a:t>産後休業</a:t>
            </a:r>
            <a:endParaRPr lang="en-US" altLang="ja-JP" sz="1400" b="1" dirty="0"/>
          </a:p>
          <a:p>
            <a:endParaRPr kumimoji="1" lang="en-US" altLang="ja-JP" sz="1000" dirty="0"/>
          </a:p>
          <a:p>
            <a:r>
              <a:rPr lang="ja-JP" altLang="en-US" sz="1000" dirty="0"/>
              <a:t>対象：</a:t>
            </a:r>
            <a:r>
              <a:rPr lang="ja-JP" altLang="en-US" sz="1000"/>
              <a:t>出産した労働者</a:t>
            </a:r>
            <a:endParaRPr lang="en-US" altLang="ja-JP" sz="1000" dirty="0"/>
          </a:p>
          <a:p>
            <a:r>
              <a:rPr lang="ja-JP" altLang="en-US" sz="1000" dirty="0"/>
              <a:t>内容：出産日の翌日から８週間を経過する日まで勤務することができない。産後６週間を経過し、本人が請求し医師が支障がないと認めた場合は勤務できる。なお、産後休業の「出産」とは、妊娠４カ月以上の分娩をいい、死産や流産など事情は問わない。</a:t>
            </a:r>
            <a:endParaRPr lang="en-US" altLang="ja-JP" sz="1000" dirty="0"/>
          </a:p>
          <a:p>
            <a:endParaRPr lang="en-US" altLang="ja-JP" sz="1000" strike="sngStrike" dirty="0">
              <a:solidFill>
                <a:srgbClr val="FF0000"/>
              </a:solidFill>
            </a:endParaRPr>
          </a:p>
          <a:p>
            <a:endParaRPr kumimoji="1" lang="en-US" altLang="ja-JP" sz="1000" dirty="0"/>
          </a:p>
        </p:txBody>
      </p:sp>
      <p:pic>
        <p:nvPicPr>
          <p:cNvPr id="16" name="図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422" y="4637013"/>
            <a:ext cx="263643" cy="287837"/>
          </a:xfrm>
          <a:prstGeom prst="rect">
            <a:avLst/>
          </a:prstGeom>
        </p:spPr>
      </p:pic>
      <p:sp>
        <p:nvSpPr>
          <p:cNvPr id="43" name="正方形/長方形 42"/>
          <p:cNvSpPr/>
          <p:nvPr/>
        </p:nvSpPr>
        <p:spPr>
          <a:xfrm>
            <a:off x="234337" y="965943"/>
            <a:ext cx="219988" cy="23463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２</a:t>
            </a:r>
            <a:endParaRPr kumimoji="1" lang="ja-JP" altLang="en-US" sz="1400" b="1">
              <a:solidFill>
                <a:schemeClr val="tx1"/>
              </a:solidFill>
            </a:endParaRPr>
          </a:p>
        </p:txBody>
      </p:sp>
      <p:sp>
        <p:nvSpPr>
          <p:cNvPr id="46" name="正方形/長方形 45"/>
          <p:cNvSpPr/>
          <p:nvPr/>
        </p:nvSpPr>
        <p:spPr>
          <a:xfrm>
            <a:off x="225854" y="4690082"/>
            <a:ext cx="188227" cy="1791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a:solidFill>
                  <a:schemeClr val="tx1"/>
                </a:solidFill>
              </a:rPr>
              <a:t>３</a:t>
            </a:r>
            <a:endParaRPr kumimoji="1" lang="ja-JP" altLang="en-US" sz="1200" b="1">
              <a:solidFill>
                <a:schemeClr val="tx1"/>
              </a:solidFill>
            </a:endParaRPr>
          </a:p>
        </p:txBody>
      </p:sp>
      <p:sp>
        <p:nvSpPr>
          <p:cNvPr id="48" name="テキスト ボックス 47"/>
          <p:cNvSpPr txBox="1"/>
          <p:nvPr/>
        </p:nvSpPr>
        <p:spPr>
          <a:xfrm>
            <a:off x="206164" y="2299124"/>
            <a:ext cx="5840967" cy="2150956"/>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49" name="テキスト ボックス 48"/>
          <p:cNvSpPr txBox="1"/>
          <p:nvPr/>
        </p:nvSpPr>
        <p:spPr>
          <a:xfrm>
            <a:off x="206164" y="6228068"/>
            <a:ext cx="5840967" cy="2150956"/>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14" name="スライド番号プレースホルダー 13"/>
          <p:cNvSpPr>
            <a:spLocks noGrp="1"/>
          </p:cNvSpPr>
          <p:nvPr>
            <p:ph type="sldNum" sz="quarter" idx="12"/>
          </p:nvPr>
        </p:nvSpPr>
        <p:spPr>
          <a:xfrm>
            <a:off x="1979631" y="8716327"/>
            <a:ext cx="1543050" cy="486833"/>
          </a:xfrm>
        </p:spPr>
        <p:txBody>
          <a:bodyPr/>
          <a:lstStyle/>
          <a:p>
            <a:fld id="{BD6F1CBD-B437-47E4-8EA4-6A9B6D02C591}" type="slidenum">
              <a:rPr kumimoji="1" lang="ja-JP" altLang="en-US" sz="1200" smtClean="0">
                <a:solidFill>
                  <a:schemeClr val="tx1"/>
                </a:solidFill>
              </a:rPr>
              <a:t>3</a:t>
            </a:fld>
            <a:endParaRPr kumimoji="1" lang="ja-JP" altLang="en-US" sz="1200">
              <a:solidFill>
                <a:schemeClr val="tx1"/>
              </a:solidFill>
            </a:endParaRPr>
          </a:p>
        </p:txBody>
      </p:sp>
    </p:spTree>
    <p:extLst>
      <p:ext uri="{BB962C8B-B14F-4D97-AF65-F5344CB8AC3E}">
        <p14:creationId xmlns:p14="http://schemas.microsoft.com/office/powerpoint/2010/main" val="40305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ホームベース 3"/>
          <p:cNvSpPr/>
          <p:nvPr/>
        </p:nvSpPr>
        <p:spPr>
          <a:xfrm>
            <a:off x="2769705" y="226422"/>
            <a:ext cx="3519388" cy="554401"/>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ホームベース 2"/>
          <p:cNvSpPr/>
          <p:nvPr/>
        </p:nvSpPr>
        <p:spPr>
          <a:xfrm>
            <a:off x="217085" y="225558"/>
            <a:ext cx="2884593" cy="560037"/>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821456" y="353377"/>
            <a:ext cx="1314763" cy="461665"/>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出産日</a:t>
            </a:r>
          </a:p>
        </p:txBody>
      </p:sp>
      <p:sp>
        <p:nvSpPr>
          <p:cNvPr id="7" name="テキスト ボックス 6"/>
          <p:cNvSpPr txBox="1"/>
          <p:nvPr/>
        </p:nvSpPr>
        <p:spPr>
          <a:xfrm>
            <a:off x="4201167" y="319159"/>
            <a:ext cx="1828010" cy="461665"/>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産後８週間</a:t>
            </a:r>
          </a:p>
        </p:txBody>
      </p:sp>
      <p:grpSp>
        <p:nvGrpSpPr>
          <p:cNvPr id="9" name="グループ化 8"/>
          <p:cNvGrpSpPr/>
          <p:nvPr/>
        </p:nvGrpSpPr>
        <p:grpSpPr>
          <a:xfrm>
            <a:off x="6029177" y="8827562"/>
            <a:ext cx="918314" cy="316438"/>
            <a:chOff x="6111980" y="8878053"/>
            <a:chExt cx="785770" cy="274209"/>
          </a:xfrm>
        </p:grpSpPr>
        <p:sp>
          <p:nvSpPr>
            <p:cNvPr id="10" name="正方形/長方形 9"/>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99E2748C-0BD8-5145-F80D-A68B71C8C8C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18" name="テキスト ボックス 17"/>
          <p:cNvSpPr txBox="1"/>
          <p:nvPr/>
        </p:nvSpPr>
        <p:spPr>
          <a:xfrm>
            <a:off x="185315" y="940914"/>
            <a:ext cx="5846141" cy="5730090"/>
          </a:xfrm>
          <a:prstGeom prst="rect">
            <a:avLst/>
          </a:prstGeom>
          <a:solidFill>
            <a:schemeClr val="bg1"/>
          </a:solidFill>
          <a:ln w="38100">
            <a:solidFill>
              <a:srgbClr val="00B050"/>
            </a:solidFill>
          </a:ln>
        </p:spPr>
        <p:txBody>
          <a:bodyPr wrap="square" rtlCol="0">
            <a:noAutofit/>
          </a:bodyPr>
          <a:lstStyle/>
          <a:p>
            <a:r>
              <a:rPr kumimoji="1" lang="ja-JP" altLang="en-US" sz="1400" dirty="0"/>
              <a:t>   </a:t>
            </a:r>
            <a:r>
              <a:rPr kumimoji="1" lang="ja-JP" altLang="en-US" sz="1400" b="1" dirty="0">
                <a:latin typeface="+mn-ea"/>
              </a:rPr>
              <a:t>産後パパ育休</a:t>
            </a:r>
            <a:r>
              <a:rPr kumimoji="1" lang="en-US" altLang="ja-JP" sz="1400" b="1" dirty="0">
                <a:latin typeface="+mn-ea"/>
              </a:rPr>
              <a:t>(</a:t>
            </a:r>
            <a:r>
              <a:rPr kumimoji="1" lang="ja-JP" altLang="en-US" sz="1400" b="1" dirty="0">
                <a:latin typeface="+mn-ea"/>
              </a:rPr>
              <a:t>出生時育児休業</a:t>
            </a:r>
            <a:r>
              <a:rPr kumimoji="1" lang="en-US" altLang="ja-JP" sz="1400" b="1" dirty="0">
                <a:latin typeface="+mn-ea"/>
              </a:rPr>
              <a:t>)</a:t>
            </a:r>
          </a:p>
          <a:p>
            <a:endParaRPr lang="en-US" altLang="ja-JP" sz="1400" b="1" dirty="0">
              <a:latin typeface="+mn-ea"/>
            </a:endParaRPr>
          </a:p>
          <a:p>
            <a:endParaRPr lang="en-US" altLang="ja-JP" sz="1000" dirty="0"/>
          </a:p>
          <a:p>
            <a:endParaRPr lang="en-US" altLang="ja-JP" sz="1000" dirty="0"/>
          </a:p>
          <a:p>
            <a:endParaRPr lang="en-US" altLang="ja-JP" sz="1000" dirty="0"/>
          </a:p>
          <a:p>
            <a:endParaRPr lang="en-US" altLang="ja-JP" sz="1000" dirty="0"/>
          </a:p>
          <a:p>
            <a:endParaRPr kumimoji="1" lang="en-US" altLang="ja-JP" sz="1000" dirty="0"/>
          </a:p>
          <a:p>
            <a:endParaRPr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lang="en-US" altLang="ja-JP" sz="1000" strike="sngStrike" dirty="0">
              <a:solidFill>
                <a:srgbClr val="FF0000"/>
              </a:solidFill>
            </a:endParaRPr>
          </a:p>
          <a:p>
            <a:endParaRPr lang="en-US" altLang="ja-JP" sz="1000" strike="sngStrike" dirty="0">
              <a:solidFill>
                <a:srgbClr val="FF0000"/>
              </a:solidFill>
            </a:endParaRPr>
          </a:p>
          <a:p>
            <a:endParaRPr kumimoji="1" lang="en-US" altLang="ja-JP" sz="1000" dirty="0"/>
          </a:p>
          <a:p>
            <a:r>
              <a:rPr kumimoji="1" lang="ja-JP" altLang="en-US" sz="1000" dirty="0"/>
              <a:t>例</a:t>
            </a:r>
            <a:endParaRPr kumimoji="1" lang="en-US" altLang="ja-JP" sz="1000" dirty="0"/>
          </a:p>
          <a:p>
            <a:r>
              <a:rPr lang="ja-JP" altLang="en-US" sz="1000" dirty="0"/>
              <a:t>　　　　　　　　　　　　　　</a:t>
            </a:r>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lang="en-US" altLang="ja-JP" sz="1000" dirty="0"/>
          </a:p>
          <a:p>
            <a:endParaRPr kumimoji="1" lang="en-US" altLang="ja-JP" sz="1000" dirty="0"/>
          </a:p>
          <a:p>
            <a:endParaRPr kumimoji="1" lang="en-US" altLang="ja-JP" sz="1000" dirty="0"/>
          </a:p>
          <a:p>
            <a:endParaRPr kumimoji="1" lang="en-US" altLang="ja-JP" sz="1000" dirty="0"/>
          </a:p>
        </p:txBody>
      </p:sp>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4198" y="776299"/>
            <a:ext cx="326020" cy="331723"/>
          </a:xfrm>
          <a:prstGeom prst="rect">
            <a:avLst/>
          </a:prstGeom>
        </p:spPr>
      </p:pic>
      <p:sp>
        <p:nvSpPr>
          <p:cNvPr id="23" name="角丸四角形 22"/>
          <p:cNvSpPr/>
          <p:nvPr/>
        </p:nvSpPr>
        <p:spPr>
          <a:xfrm>
            <a:off x="3224198" y="1113112"/>
            <a:ext cx="2775499" cy="34795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rPr>
              <a:t>子どもが産まれた直後の時期に柔軟に育休</a:t>
            </a:r>
            <a:endParaRPr lang="en-US" altLang="ja-JP" sz="1000" b="1" dirty="0">
              <a:solidFill>
                <a:schemeClr val="tx1"/>
              </a:solidFill>
            </a:endParaRPr>
          </a:p>
          <a:p>
            <a:pPr algn="ctr"/>
            <a:r>
              <a:rPr lang="ja-JP" altLang="en-US" sz="1000" b="1" dirty="0">
                <a:solidFill>
                  <a:schemeClr val="tx1"/>
                </a:solidFill>
              </a:rPr>
              <a:t>を取得できる制度</a:t>
            </a:r>
            <a:endParaRPr kumimoji="1" lang="ja-JP" altLang="en-US" sz="1000" b="1" dirty="0">
              <a:solidFill>
                <a:schemeClr val="tx1"/>
              </a:solidFill>
            </a:endParaRPr>
          </a:p>
        </p:txBody>
      </p:sp>
      <p:graphicFrame>
        <p:nvGraphicFramePr>
          <p:cNvPr id="24" name="表 23"/>
          <p:cNvGraphicFramePr>
            <a:graphicFrameLocks noGrp="1"/>
          </p:cNvGraphicFramePr>
          <p:nvPr>
            <p:extLst>
              <p:ext uri="{D42A27DB-BD31-4B8C-83A1-F6EECF244321}">
                <p14:modId xmlns:p14="http://schemas.microsoft.com/office/powerpoint/2010/main" val="3253912014"/>
              </p:ext>
            </p:extLst>
          </p:nvPr>
        </p:nvGraphicFramePr>
        <p:xfrm>
          <a:off x="404481" y="1480289"/>
          <a:ext cx="5355726" cy="3535680"/>
        </p:xfrm>
        <a:graphic>
          <a:graphicData uri="http://schemas.openxmlformats.org/drawingml/2006/table">
            <a:tbl>
              <a:tblPr bandRow="1">
                <a:tableStyleId>{5C22544A-7EE6-4342-B048-85BDC9FD1C3A}</a:tableStyleId>
              </a:tblPr>
              <a:tblGrid>
                <a:gridCol w="1090944">
                  <a:extLst>
                    <a:ext uri="{9D8B030D-6E8A-4147-A177-3AD203B41FA5}">
                      <a16:colId xmlns:a16="http://schemas.microsoft.com/office/drawing/2014/main" val="1684391725"/>
                    </a:ext>
                  </a:extLst>
                </a:gridCol>
                <a:gridCol w="4264782">
                  <a:extLst>
                    <a:ext uri="{9D8B030D-6E8A-4147-A177-3AD203B41FA5}">
                      <a16:colId xmlns:a16="http://schemas.microsoft.com/office/drawing/2014/main" val="1595004242"/>
                    </a:ext>
                  </a:extLst>
                </a:gridCol>
              </a:tblGrid>
              <a:tr h="38612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休業の定義</a:t>
                      </a:r>
                    </a:p>
                  </a:txBody>
                  <a:tcPr>
                    <a:solidFill>
                      <a:schemeClr val="accent6">
                        <a:lumMod val="20000"/>
                        <a:lumOff val="80000"/>
                      </a:schemeClr>
                    </a:solidFill>
                  </a:tcPr>
                </a:tc>
                <a:tc>
                  <a:txBody>
                    <a:bodyPr/>
                    <a:lstStyle/>
                    <a:p>
                      <a:r>
                        <a:rPr kumimoji="1" lang="ja-JP" altLang="en-US" sz="1000" b="0" dirty="0">
                          <a:solidFill>
                            <a:schemeClr val="tx1"/>
                          </a:solidFill>
                        </a:rPr>
                        <a:t>産後休業をしていない労働者が原則として出生後８週間以内の子を養育するためにする</a:t>
                      </a:r>
                      <a:r>
                        <a:rPr kumimoji="1" lang="ja-JP" altLang="en-US" sz="1000" b="0" dirty="0">
                          <a:solidFill>
                            <a:schemeClr val="tx1"/>
                          </a:solidFill>
                          <a:latin typeface="+mn-lt"/>
                        </a:rPr>
                        <a:t>休業</a:t>
                      </a:r>
                      <a:endParaRPr kumimoji="1" lang="ja-JP" altLang="en-US" sz="1000" b="0" dirty="0">
                        <a:latin typeface="+mn-lt"/>
                      </a:endParaRPr>
                    </a:p>
                  </a:txBody>
                  <a:tcPr>
                    <a:solidFill>
                      <a:schemeClr val="accent6">
                        <a:lumMod val="20000"/>
                        <a:lumOff val="80000"/>
                      </a:schemeClr>
                    </a:solidFill>
                  </a:tcPr>
                </a:tc>
                <a:extLst>
                  <a:ext uri="{0D108BD9-81ED-4DB2-BD59-A6C34878D82A}">
                    <a16:rowId xmlns:a16="http://schemas.microsoft.com/office/drawing/2014/main" val="2729255684"/>
                  </a:ext>
                </a:extLst>
              </a:tr>
              <a:tr h="361846">
                <a:tc>
                  <a:txBody>
                    <a:bodyPr/>
                    <a:lstStyle/>
                    <a:p>
                      <a:r>
                        <a:rPr kumimoji="1" lang="ja-JP" altLang="en-US" sz="1000" dirty="0">
                          <a:solidFill>
                            <a:schemeClr val="tx1"/>
                          </a:solidFill>
                        </a:rPr>
                        <a:t>対象</a:t>
                      </a:r>
                      <a:r>
                        <a:rPr kumimoji="1" lang="ja-JP" altLang="en-US" sz="1000" strike="noStrike" dirty="0">
                          <a:solidFill>
                            <a:schemeClr val="tx1"/>
                          </a:solidFill>
                        </a:rPr>
                        <a:t>労働者 </a:t>
                      </a:r>
                    </a:p>
                  </a:txBody>
                  <a:tcPr>
                    <a:solidFill>
                      <a:schemeClr val="accent6">
                        <a:lumMod val="20000"/>
                        <a:lumOff val="80000"/>
                      </a:schemeClr>
                    </a:solidFill>
                  </a:tcPr>
                </a:tc>
                <a:tc>
                  <a:txBody>
                    <a:bodyPr/>
                    <a:lstStyle/>
                    <a:p>
                      <a:r>
                        <a:rPr kumimoji="1" lang="ja-JP" altLang="en-US" sz="1000" dirty="0">
                          <a:solidFill>
                            <a:schemeClr val="tx1"/>
                          </a:solidFill>
                        </a:rPr>
                        <a:t>出生後８週間以内の子を養育する産後休業を</a:t>
                      </a:r>
                      <a:r>
                        <a:rPr kumimoji="1" lang="ja-JP" altLang="en-US" sz="1000">
                          <a:solidFill>
                            <a:schemeClr val="tx1"/>
                          </a:solidFill>
                        </a:rPr>
                        <a:t>していない</a:t>
                      </a:r>
                      <a:r>
                        <a:rPr kumimoji="1" lang="ja-JP" altLang="en-US" sz="1000" strike="noStrike">
                          <a:solidFill>
                            <a:schemeClr val="tx1"/>
                          </a:solidFill>
                        </a:rPr>
                        <a:t>労働者</a:t>
                      </a:r>
                      <a:endParaRPr kumimoji="1" lang="en-US" altLang="ja-JP" sz="1000" strike="noStrike" dirty="0">
                        <a:solidFill>
                          <a:schemeClr val="tx1"/>
                        </a:solidFill>
                      </a:endParaRPr>
                    </a:p>
                    <a:p>
                      <a:r>
                        <a:rPr kumimoji="1" lang="ja-JP" altLang="en-US" sz="1000" strike="noStrike" dirty="0">
                          <a:solidFill>
                            <a:schemeClr val="tx1"/>
                          </a:solidFill>
                        </a:rPr>
                        <a:t>（日々雇用を除く）</a:t>
                      </a:r>
                    </a:p>
                  </a:txBody>
                  <a:tcPr>
                    <a:solidFill>
                      <a:schemeClr val="accent6">
                        <a:lumMod val="20000"/>
                        <a:lumOff val="80000"/>
                      </a:schemeClr>
                    </a:solidFill>
                  </a:tcPr>
                </a:tc>
                <a:extLst>
                  <a:ext uri="{0D108BD9-81ED-4DB2-BD59-A6C34878D82A}">
                    <a16:rowId xmlns:a16="http://schemas.microsoft.com/office/drawing/2014/main" val="4121115023"/>
                  </a:ext>
                </a:extLst>
              </a:tr>
              <a:tr h="299168">
                <a:tc>
                  <a:txBody>
                    <a:bodyPr/>
                    <a:lstStyle/>
                    <a:p>
                      <a:r>
                        <a:rPr kumimoji="1" lang="ja-JP" altLang="en-US" sz="1000" dirty="0">
                          <a:solidFill>
                            <a:schemeClr val="tx1"/>
                          </a:solidFill>
                        </a:rPr>
                        <a:t>労使協定で対象外にできる</a:t>
                      </a:r>
                      <a:r>
                        <a:rPr kumimoji="1" lang="ja-JP" altLang="en-US" sz="1000" strike="noStrike" dirty="0">
                          <a:solidFill>
                            <a:schemeClr val="tx1"/>
                          </a:solidFill>
                        </a:rPr>
                        <a:t>労働者</a:t>
                      </a:r>
                      <a:endParaRPr kumimoji="1" lang="ja-JP" altLang="en-US" sz="1000" dirty="0">
                        <a:solidFill>
                          <a:schemeClr val="tx1"/>
                        </a:solidFill>
                      </a:endParaRPr>
                    </a:p>
                  </a:txBody>
                  <a:tcPr>
                    <a:solidFill>
                      <a:schemeClr val="accent6">
                        <a:lumMod val="20000"/>
                        <a:lumOff val="80000"/>
                      </a:schemeClr>
                    </a:solidFill>
                  </a:tcPr>
                </a:tc>
                <a:tc>
                  <a:txBody>
                    <a:bodyPr/>
                    <a:lstStyle/>
                    <a:p>
                      <a:r>
                        <a:rPr kumimoji="1" lang="ja-JP" altLang="en-US" sz="1000" dirty="0">
                          <a:solidFill>
                            <a:schemeClr val="tx1"/>
                          </a:solidFill>
                        </a:rPr>
                        <a:t>雇用された期間が１年未満の</a:t>
                      </a:r>
                      <a:r>
                        <a:rPr kumimoji="1" lang="ja-JP" altLang="en-US" sz="1000" strike="noStrike" dirty="0">
                          <a:solidFill>
                            <a:schemeClr val="tx1"/>
                          </a:solidFill>
                        </a:rPr>
                        <a:t>労働者</a:t>
                      </a:r>
                      <a:endParaRPr kumimoji="1" lang="en-US" altLang="ja-JP" sz="1000" strike="noStrike" dirty="0">
                        <a:solidFill>
                          <a:schemeClr val="tx1"/>
                        </a:solidFill>
                      </a:endParaRPr>
                    </a:p>
                    <a:p>
                      <a:r>
                        <a:rPr kumimoji="1" lang="ja-JP" altLang="en-US" sz="1000" dirty="0">
                          <a:solidFill>
                            <a:schemeClr val="tx1"/>
                          </a:solidFill>
                        </a:rPr>
                        <a:t>申出の日から８週間以内に雇用関係が終了する</a:t>
                      </a:r>
                      <a:r>
                        <a:rPr kumimoji="1" lang="ja-JP" altLang="en-US" sz="1000" strike="noStrike" dirty="0">
                          <a:solidFill>
                            <a:schemeClr val="tx1"/>
                          </a:solidFill>
                        </a:rPr>
                        <a:t>労働者</a:t>
                      </a:r>
                      <a:endParaRPr kumimoji="1" lang="en-US" altLang="ja-JP" sz="1000" strike="noStrike" dirty="0">
                        <a:solidFill>
                          <a:schemeClr val="tx1"/>
                        </a:solidFill>
                      </a:endParaRPr>
                    </a:p>
                    <a:p>
                      <a:r>
                        <a:rPr kumimoji="1" lang="ja-JP" altLang="en-US" sz="1000" dirty="0">
                          <a:solidFill>
                            <a:schemeClr val="tx1"/>
                          </a:solidFill>
                        </a:rPr>
                        <a:t>週の所定労働日数が２日以下の</a:t>
                      </a:r>
                      <a:r>
                        <a:rPr kumimoji="1" lang="ja-JP" altLang="en-US" sz="1000" strike="noStrike" dirty="0">
                          <a:solidFill>
                            <a:schemeClr val="tx1"/>
                          </a:solidFill>
                        </a:rPr>
                        <a:t>労働者</a:t>
                      </a:r>
                    </a:p>
                  </a:txBody>
                  <a:tcPr>
                    <a:solidFill>
                      <a:schemeClr val="accent6">
                        <a:lumMod val="20000"/>
                        <a:lumOff val="80000"/>
                      </a:schemeClr>
                    </a:solidFill>
                  </a:tcPr>
                </a:tc>
                <a:extLst>
                  <a:ext uri="{0D108BD9-81ED-4DB2-BD59-A6C34878D82A}">
                    <a16:rowId xmlns:a16="http://schemas.microsoft.com/office/drawing/2014/main" val="1168210480"/>
                  </a:ext>
                </a:extLst>
              </a:tr>
              <a:tr h="226616">
                <a:tc>
                  <a:txBody>
                    <a:bodyPr/>
                    <a:lstStyle/>
                    <a:p>
                      <a:r>
                        <a:rPr kumimoji="1" lang="ja-JP" altLang="en-US" sz="1000" dirty="0"/>
                        <a:t>回数</a:t>
                      </a:r>
                    </a:p>
                  </a:txBody>
                  <a:tcPr>
                    <a:solidFill>
                      <a:schemeClr val="accent6">
                        <a:lumMod val="20000"/>
                        <a:lumOff val="80000"/>
                      </a:schemeClr>
                    </a:solidFill>
                  </a:tcPr>
                </a:tc>
                <a:tc>
                  <a:txBody>
                    <a:bodyPr/>
                    <a:lstStyle/>
                    <a:p>
                      <a:r>
                        <a:rPr kumimoji="1" lang="ja-JP" altLang="en-US" sz="1000" dirty="0"/>
                        <a:t>子１人につき、２回（２回に分割する場合はまとめて申出） </a:t>
                      </a:r>
                    </a:p>
                  </a:txBody>
                  <a:tcPr>
                    <a:solidFill>
                      <a:schemeClr val="accent6">
                        <a:lumMod val="20000"/>
                        <a:lumOff val="80000"/>
                      </a:schemeClr>
                    </a:solidFill>
                  </a:tcPr>
                </a:tc>
                <a:extLst>
                  <a:ext uri="{0D108BD9-81ED-4DB2-BD59-A6C34878D82A}">
                    <a16:rowId xmlns:a16="http://schemas.microsoft.com/office/drawing/2014/main" val="3791047825"/>
                  </a:ext>
                </a:extLst>
              </a:tr>
              <a:tr h="233797">
                <a:tc>
                  <a:txBody>
                    <a:bodyPr/>
                    <a:lstStyle/>
                    <a:p>
                      <a:r>
                        <a:rPr kumimoji="1" lang="ja-JP" altLang="en-US" sz="1000" dirty="0"/>
                        <a:t>期間</a:t>
                      </a:r>
                    </a:p>
                  </a:txBody>
                  <a:tcPr>
                    <a:solidFill>
                      <a:schemeClr val="accent6">
                        <a:lumMod val="20000"/>
                        <a:lumOff val="80000"/>
                      </a:schemeClr>
                    </a:solidFill>
                  </a:tcPr>
                </a:tc>
                <a:tc>
                  <a:txBody>
                    <a:bodyPr/>
                    <a:lstStyle/>
                    <a:p>
                      <a:r>
                        <a:rPr kumimoji="1" lang="ja-JP" altLang="en-US" sz="1000" dirty="0"/>
                        <a:t>子の出生後８週間以内の期間内で通算４週間（</a:t>
                      </a:r>
                      <a:r>
                        <a:rPr kumimoji="1" lang="en-US" altLang="ja-JP" sz="1000" dirty="0"/>
                        <a:t>28 </a:t>
                      </a:r>
                      <a:r>
                        <a:rPr kumimoji="1" lang="ja-JP" altLang="en-US" sz="1000" dirty="0"/>
                        <a:t>日）まで</a:t>
                      </a:r>
                    </a:p>
                  </a:txBody>
                  <a:tcPr>
                    <a:solidFill>
                      <a:schemeClr val="accent6">
                        <a:lumMod val="20000"/>
                        <a:lumOff val="80000"/>
                      </a:schemeClr>
                    </a:solidFill>
                  </a:tcPr>
                </a:tc>
                <a:extLst>
                  <a:ext uri="{0D108BD9-81ED-4DB2-BD59-A6C34878D82A}">
                    <a16:rowId xmlns:a16="http://schemas.microsoft.com/office/drawing/2014/main" val="1742161241"/>
                  </a:ext>
                </a:extLst>
              </a:tr>
              <a:tr h="311142">
                <a:tc>
                  <a:txBody>
                    <a:bodyPr/>
                    <a:lstStyle/>
                    <a:p>
                      <a:r>
                        <a:rPr kumimoji="1" lang="ja-JP" altLang="en-US" sz="1000" dirty="0"/>
                        <a:t>手続</a:t>
                      </a:r>
                    </a:p>
                  </a:txBody>
                  <a:tcPr>
                    <a:solidFill>
                      <a:schemeClr val="accent6">
                        <a:lumMod val="20000"/>
                        <a:lumOff val="80000"/>
                      </a:schemeClr>
                    </a:solidFill>
                  </a:tcPr>
                </a:tc>
                <a:tc>
                  <a:txBody>
                    <a:bodyPr/>
                    <a:lstStyle/>
                    <a:p>
                      <a:r>
                        <a:rPr kumimoji="1" lang="ja-JP" altLang="en-US" sz="1000" dirty="0"/>
                        <a:t>〇書面等で事業主に申出</a:t>
                      </a:r>
                    </a:p>
                    <a:p>
                      <a:r>
                        <a:rPr kumimoji="1" lang="ja-JP" altLang="en-US" sz="1000" dirty="0"/>
                        <a:t>・事業主は、証明書類の提出を求めることができる</a:t>
                      </a:r>
                    </a:p>
                    <a:p>
                      <a:r>
                        <a:rPr kumimoji="1" lang="ja-JP" altLang="en-US" sz="1000" dirty="0"/>
                        <a:t>・事業主は、産後パパ育休の開始予定日及び終了予定日等を、書面等で労働者に通知</a:t>
                      </a:r>
                    </a:p>
                    <a:p>
                      <a:r>
                        <a:rPr kumimoji="1" lang="ja-JP" altLang="en-US" sz="1000" dirty="0"/>
                        <a:t>〇申出期間（事業主による休業開始日の繰下げ可能期間）は２週間前（労使協定を締結している場合は２週間超から１か月以内で労使協定で定める期限）まで（ただし、出産予定日前に子が出生したこと等の事由が生じた場合は、１週間前まで）</a:t>
                      </a:r>
                      <a:endParaRPr kumimoji="1" lang="en-US" altLang="ja-JP" sz="1000" dirty="0"/>
                    </a:p>
                  </a:txBody>
                  <a:tcPr>
                    <a:solidFill>
                      <a:schemeClr val="accent6">
                        <a:lumMod val="20000"/>
                        <a:lumOff val="80000"/>
                      </a:schemeClr>
                    </a:solidFill>
                  </a:tcPr>
                </a:tc>
                <a:extLst>
                  <a:ext uri="{0D108BD9-81ED-4DB2-BD59-A6C34878D82A}">
                    <a16:rowId xmlns:a16="http://schemas.microsoft.com/office/drawing/2014/main" val="1217081222"/>
                  </a:ext>
                </a:extLst>
              </a:tr>
              <a:tr h="311142">
                <a:tc>
                  <a:txBody>
                    <a:bodyPr/>
                    <a:lstStyle/>
                    <a:p>
                      <a:r>
                        <a:rPr kumimoji="1" lang="ja-JP" altLang="en-US" sz="1000" dirty="0"/>
                        <a:t>休業中の就業</a:t>
                      </a:r>
                    </a:p>
                  </a:txBody>
                  <a:tcPr>
                    <a:solidFill>
                      <a:schemeClr val="accent6">
                        <a:lumMod val="20000"/>
                        <a:lumOff val="80000"/>
                      </a:schemeClr>
                    </a:solidFill>
                  </a:tcPr>
                </a:tc>
                <a:tc>
                  <a:txBody>
                    <a:bodyPr/>
                    <a:lstStyle/>
                    <a:p>
                      <a:r>
                        <a:rPr kumimoji="1" lang="ja-JP" altLang="en-US" sz="1000" dirty="0"/>
                        <a:t>休業中に就業させることができる労働者を労使協定で定めている場合に限り、労働者が合意した範囲で休業中に就業することが可能</a:t>
                      </a:r>
                    </a:p>
                  </a:txBody>
                  <a:tcPr>
                    <a:solidFill>
                      <a:schemeClr val="accent6">
                        <a:lumMod val="20000"/>
                        <a:lumOff val="80000"/>
                      </a:schemeClr>
                    </a:solidFill>
                  </a:tcPr>
                </a:tc>
                <a:extLst>
                  <a:ext uri="{0D108BD9-81ED-4DB2-BD59-A6C34878D82A}">
                    <a16:rowId xmlns:a16="http://schemas.microsoft.com/office/drawing/2014/main" val="635746714"/>
                  </a:ext>
                </a:extLst>
              </a:tr>
            </a:tbl>
          </a:graphicData>
        </a:graphic>
      </p:graphicFrame>
      <p:pic>
        <p:nvPicPr>
          <p:cNvPr id="22" name="図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035" y="5184395"/>
            <a:ext cx="312640" cy="341332"/>
          </a:xfrm>
          <a:prstGeom prst="rect">
            <a:avLst/>
          </a:prstGeom>
        </p:spPr>
      </p:pic>
      <p:sp>
        <p:nvSpPr>
          <p:cNvPr id="20" name="テキスト ボックス 19"/>
          <p:cNvSpPr txBox="1"/>
          <p:nvPr/>
        </p:nvSpPr>
        <p:spPr>
          <a:xfrm>
            <a:off x="768049" y="5525120"/>
            <a:ext cx="430178" cy="246221"/>
          </a:xfrm>
          <a:prstGeom prst="rect">
            <a:avLst/>
          </a:prstGeom>
          <a:noFill/>
        </p:spPr>
        <p:txBody>
          <a:bodyPr wrap="square" rtlCol="0">
            <a:spAutoFit/>
          </a:bodyPr>
          <a:lstStyle/>
          <a:p>
            <a:r>
              <a:rPr kumimoji="1" lang="ja-JP" altLang="en-US" sz="1000" dirty="0"/>
              <a:t>母</a:t>
            </a:r>
          </a:p>
        </p:txBody>
      </p:sp>
      <p:pic>
        <p:nvPicPr>
          <p:cNvPr id="25" name="図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655" y="5805501"/>
            <a:ext cx="326020" cy="331723"/>
          </a:xfrm>
          <a:prstGeom prst="rect">
            <a:avLst/>
          </a:prstGeom>
        </p:spPr>
      </p:pic>
      <p:sp>
        <p:nvSpPr>
          <p:cNvPr id="26" name="テキスト ボックス 25"/>
          <p:cNvSpPr txBox="1"/>
          <p:nvPr/>
        </p:nvSpPr>
        <p:spPr>
          <a:xfrm>
            <a:off x="765525" y="6184090"/>
            <a:ext cx="430178" cy="246221"/>
          </a:xfrm>
          <a:prstGeom prst="rect">
            <a:avLst/>
          </a:prstGeom>
          <a:noFill/>
        </p:spPr>
        <p:txBody>
          <a:bodyPr wrap="square" rtlCol="0">
            <a:spAutoFit/>
          </a:bodyPr>
          <a:lstStyle/>
          <a:p>
            <a:r>
              <a:rPr lang="ja-JP" altLang="en-US" sz="1000" dirty="0"/>
              <a:t>父</a:t>
            </a:r>
            <a:endParaRPr kumimoji="1" lang="ja-JP" altLang="en-US" sz="1000" dirty="0"/>
          </a:p>
        </p:txBody>
      </p:sp>
      <p:sp>
        <p:nvSpPr>
          <p:cNvPr id="21" name="正方形/長方形 20"/>
          <p:cNvSpPr/>
          <p:nvPr/>
        </p:nvSpPr>
        <p:spPr>
          <a:xfrm>
            <a:off x="1195703" y="5355061"/>
            <a:ext cx="678345" cy="283945"/>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rPr>
              <a:t>産後休業</a:t>
            </a:r>
          </a:p>
        </p:txBody>
      </p:sp>
      <p:sp>
        <p:nvSpPr>
          <p:cNvPr id="28" name="正方形/長方形 27"/>
          <p:cNvSpPr/>
          <p:nvPr/>
        </p:nvSpPr>
        <p:spPr>
          <a:xfrm>
            <a:off x="1200761" y="5944612"/>
            <a:ext cx="665230" cy="33853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rPr>
              <a:t>産後パパ</a:t>
            </a:r>
            <a:endParaRPr kumimoji="1" lang="en-US" altLang="ja-JP" sz="800" dirty="0">
              <a:solidFill>
                <a:schemeClr val="tx1"/>
              </a:solidFill>
            </a:endParaRPr>
          </a:p>
          <a:p>
            <a:pPr algn="ctr"/>
            <a:r>
              <a:rPr kumimoji="1" lang="ja-JP" altLang="en-US" sz="800">
                <a:solidFill>
                  <a:schemeClr val="tx1"/>
                </a:solidFill>
              </a:rPr>
              <a:t>育休</a:t>
            </a:r>
            <a:endParaRPr kumimoji="1" lang="ja-JP" altLang="en-US" sz="800" dirty="0">
              <a:solidFill>
                <a:schemeClr val="tx1"/>
              </a:solidFill>
            </a:endParaRPr>
          </a:p>
        </p:txBody>
      </p:sp>
      <p:cxnSp>
        <p:nvCxnSpPr>
          <p:cNvPr id="30" name="直線コネクタ 29"/>
          <p:cNvCxnSpPr/>
          <p:nvPr/>
        </p:nvCxnSpPr>
        <p:spPr>
          <a:xfrm>
            <a:off x="2023239" y="5295100"/>
            <a:ext cx="0" cy="12847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p:cNvSpPr txBox="1"/>
          <p:nvPr/>
        </p:nvSpPr>
        <p:spPr>
          <a:xfrm>
            <a:off x="1777205" y="5074216"/>
            <a:ext cx="596767" cy="215444"/>
          </a:xfrm>
          <a:prstGeom prst="rect">
            <a:avLst/>
          </a:prstGeom>
          <a:noFill/>
        </p:spPr>
        <p:txBody>
          <a:bodyPr wrap="square" rtlCol="0">
            <a:spAutoFit/>
          </a:bodyPr>
          <a:lstStyle/>
          <a:p>
            <a:r>
              <a:rPr kumimoji="1" lang="ja-JP" altLang="en-US" sz="800" dirty="0"/>
              <a:t>出産日</a:t>
            </a:r>
          </a:p>
        </p:txBody>
      </p:sp>
      <p:cxnSp>
        <p:nvCxnSpPr>
          <p:cNvPr id="33" name="直線コネクタ 32"/>
          <p:cNvCxnSpPr/>
          <p:nvPr/>
        </p:nvCxnSpPr>
        <p:spPr>
          <a:xfrm>
            <a:off x="3970750" y="5289660"/>
            <a:ext cx="0" cy="12847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p:cNvSpPr txBox="1"/>
          <p:nvPr/>
        </p:nvSpPr>
        <p:spPr>
          <a:xfrm>
            <a:off x="3742490" y="5089241"/>
            <a:ext cx="596767" cy="215444"/>
          </a:xfrm>
          <a:prstGeom prst="rect">
            <a:avLst/>
          </a:prstGeom>
          <a:noFill/>
        </p:spPr>
        <p:txBody>
          <a:bodyPr wrap="square" rtlCol="0">
            <a:spAutoFit/>
          </a:bodyPr>
          <a:lstStyle/>
          <a:p>
            <a:r>
              <a:rPr lang="ja-JP" altLang="en-US" sz="800" dirty="0"/>
              <a:t>８週間</a:t>
            </a:r>
            <a:endParaRPr kumimoji="1" lang="ja-JP" altLang="en-US" sz="800" dirty="0"/>
          </a:p>
        </p:txBody>
      </p:sp>
      <p:sp>
        <p:nvSpPr>
          <p:cNvPr id="36" name="右矢印 35"/>
          <p:cNvSpPr/>
          <p:nvPr/>
        </p:nvSpPr>
        <p:spPr>
          <a:xfrm>
            <a:off x="2031296" y="5323905"/>
            <a:ext cx="1933616" cy="347642"/>
          </a:xfrm>
          <a:prstGeom prst="rightArrow">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2630602" y="5413938"/>
            <a:ext cx="1340881" cy="215444"/>
          </a:xfrm>
          <a:prstGeom prst="rect">
            <a:avLst/>
          </a:prstGeom>
          <a:noFill/>
        </p:spPr>
        <p:txBody>
          <a:bodyPr wrap="square" rtlCol="0">
            <a:spAutoFit/>
          </a:bodyPr>
          <a:lstStyle/>
          <a:p>
            <a:r>
              <a:rPr kumimoji="1" lang="ja-JP" altLang="en-US" sz="800" dirty="0"/>
              <a:t>産後８週間</a:t>
            </a:r>
          </a:p>
        </p:txBody>
      </p:sp>
      <p:sp>
        <p:nvSpPr>
          <p:cNvPr id="39" name="右矢印 38"/>
          <p:cNvSpPr/>
          <p:nvPr/>
        </p:nvSpPr>
        <p:spPr>
          <a:xfrm>
            <a:off x="2019983" y="5955170"/>
            <a:ext cx="682419" cy="378303"/>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0" name="テキスト ボックス 39"/>
          <p:cNvSpPr txBox="1"/>
          <p:nvPr/>
        </p:nvSpPr>
        <p:spPr>
          <a:xfrm>
            <a:off x="2020715" y="6036600"/>
            <a:ext cx="1340881" cy="215444"/>
          </a:xfrm>
          <a:prstGeom prst="rect">
            <a:avLst/>
          </a:prstGeom>
          <a:noFill/>
        </p:spPr>
        <p:txBody>
          <a:bodyPr wrap="square" rtlCol="0">
            <a:spAutoFit/>
          </a:bodyPr>
          <a:lstStyle/>
          <a:p>
            <a:r>
              <a:rPr lang="ja-JP" altLang="en-US" sz="800" dirty="0"/>
              <a:t>２週間</a:t>
            </a:r>
            <a:endParaRPr kumimoji="1" lang="ja-JP" altLang="en-US" sz="800" dirty="0"/>
          </a:p>
        </p:txBody>
      </p:sp>
      <p:sp>
        <p:nvSpPr>
          <p:cNvPr id="42" name="右矢印 41"/>
          <p:cNvSpPr/>
          <p:nvPr/>
        </p:nvSpPr>
        <p:spPr>
          <a:xfrm>
            <a:off x="3287667" y="5904433"/>
            <a:ext cx="659195" cy="468330"/>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1" name="テキスト ボックス 40"/>
          <p:cNvSpPr txBox="1"/>
          <p:nvPr/>
        </p:nvSpPr>
        <p:spPr>
          <a:xfrm>
            <a:off x="3301042" y="6036345"/>
            <a:ext cx="1340881" cy="215444"/>
          </a:xfrm>
          <a:prstGeom prst="rect">
            <a:avLst/>
          </a:prstGeom>
          <a:noFill/>
        </p:spPr>
        <p:txBody>
          <a:bodyPr wrap="square" rtlCol="0">
            <a:spAutoFit/>
          </a:bodyPr>
          <a:lstStyle/>
          <a:p>
            <a:r>
              <a:rPr lang="ja-JP" altLang="en-US" sz="800" dirty="0"/>
              <a:t>２週間</a:t>
            </a:r>
            <a:endParaRPr kumimoji="1" lang="ja-JP" altLang="en-US" sz="800" dirty="0"/>
          </a:p>
        </p:txBody>
      </p:sp>
      <p:pic>
        <p:nvPicPr>
          <p:cNvPr id="44" name="図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11191" y="5319842"/>
            <a:ext cx="299500" cy="364098"/>
          </a:xfrm>
          <a:prstGeom prst="rect">
            <a:avLst/>
          </a:prstGeom>
        </p:spPr>
      </p:pic>
      <p:sp>
        <p:nvSpPr>
          <p:cNvPr id="45" name="角丸四角形 44"/>
          <p:cNvSpPr/>
          <p:nvPr/>
        </p:nvSpPr>
        <p:spPr>
          <a:xfrm>
            <a:off x="4018528" y="5481015"/>
            <a:ext cx="1575684" cy="658626"/>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rPr>
              <a:t>子の出生後</a:t>
            </a:r>
            <a:endParaRPr lang="en-US" altLang="ja-JP" sz="1000" b="1" dirty="0">
              <a:solidFill>
                <a:schemeClr val="tx1"/>
              </a:solidFill>
            </a:endParaRPr>
          </a:p>
          <a:p>
            <a:pPr algn="ctr"/>
            <a:r>
              <a:rPr lang="ja-JP" altLang="en-US" sz="1000" b="1" dirty="0">
                <a:solidFill>
                  <a:schemeClr val="tx1"/>
                </a:solidFill>
              </a:rPr>
              <a:t>８週間以内の期間内で通算４週間まで</a:t>
            </a:r>
            <a:endParaRPr lang="en-US" altLang="ja-JP" sz="1000" b="1" dirty="0">
              <a:solidFill>
                <a:schemeClr val="tx1"/>
              </a:solidFill>
            </a:endParaRPr>
          </a:p>
          <a:p>
            <a:pPr algn="ctr"/>
            <a:r>
              <a:rPr lang="en-US" altLang="ja-JP" sz="1000" b="1" dirty="0">
                <a:solidFill>
                  <a:schemeClr val="tx1"/>
                </a:solidFill>
              </a:rPr>
              <a:t>2</a:t>
            </a:r>
            <a:r>
              <a:rPr lang="ja-JP" altLang="en-US" sz="1000" b="1" dirty="0">
                <a:solidFill>
                  <a:schemeClr val="tx1"/>
                </a:solidFill>
              </a:rPr>
              <a:t>回に分けて取得可能</a:t>
            </a:r>
            <a:endParaRPr lang="en-US" altLang="ja-JP" sz="1000" b="1" dirty="0">
              <a:solidFill>
                <a:schemeClr val="tx1"/>
              </a:solidFill>
            </a:endParaRPr>
          </a:p>
        </p:txBody>
      </p:sp>
      <p:sp>
        <p:nvSpPr>
          <p:cNvPr id="47" name="正方形/長方形 46"/>
          <p:cNvSpPr/>
          <p:nvPr/>
        </p:nvSpPr>
        <p:spPr>
          <a:xfrm>
            <a:off x="217085" y="981055"/>
            <a:ext cx="187396" cy="243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４</a:t>
            </a:r>
            <a:endParaRPr kumimoji="1" lang="ja-JP" altLang="en-US" sz="1400" b="1">
              <a:solidFill>
                <a:schemeClr val="tx1"/>
              </a:solidFill>
            </a:endParaRPr>
          </a:p>
        </p:txBody>
      </p:sp>
      <p:sp>
        <p:nvSpPr>
          <p:cNvPr id="48" name="テキスト ボックス 47"/>
          <p:cNvSpPr txBox="1"/>
          <p:nvPr/>
        </p:nvSpPr>
        <p:spPr>
          <a:xfrm>
            <a:off x="181194" y="6774842"/>
            <a:ext cx="5840967" cy="2052720"/>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2" name="スライド番号プレースホルダー 1"/>
          <p:cNvSpPr>
            <a:spLocks noGrp="1"/>
          </p:cNvSpPr>
          <p:nvPr>
            <p:ph type="sldNum" sz="quarter" idx="12"/>
          </p:nvPr>
        </p:nvSpPr>
        <p:spPr>
          <a:xfrm>
            <a:off x="1919630" y="8789138"/>
            <a:ext cx="1543050" cy="486833"/>
          </a:xfrm>
        </p:spPr>
        <p:txBody>
          <a:bodyPr/>
          <a:lstStyle/>
          <a:p>
            <a:fld id="{BD6F1CBD-B437-47E4-8EA4-6A9B6D02C591}" type="slidenum">
              <a:rPr kumimoji="1" lang="ja-JP" altLang="en-US" sz="1200" smtClean="0">
                <a:solidFill>
                  <a:schemeClr val="tx1"/>
                </a:solidFill>
              </a:rPr>
              <a:t>4</a:t>
            </a:fld>
            <a:endParaRPr kumimoji="1" lang="ja-JP" altLang="en-US" sz="1200">
              <a:solidFill>
                <a:schemeClr val="tx1"/>
              </a:solidFill>
            </a:endParaRPr>
          </a:p>
        </p:txBody>
      </p:sp>
    </p:spTree>
    <p:extLst>
      <p:ext uri="{BB962C8B-B14F-4D97-AF65-F5344CB8AC3E}">
        <p14:creationId xmlns:p14="http://schemas.microsoft.com/office/powerpoint/2010/main" val="1741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ホームベース 15"/>
          <p:cNvSpPr/>
          <p:nvPr/>
        </p:nvSpPr>
        <p:spPr>
          <a:xfrm>
            <a:off x="4918711" y="214313"/>
            <a:ext cx="1370757" cy="722882"/>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ホームベース 13"/>
          <p:cNvSpPr/>
          <p:nvPr/>
        </p:nvSpPr>
        <p:spPr>
          <a:xfrm>
            <a:off x="3880537" y="214313"/>
            <a:ext cx="1425876" cy="72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ホームベース 23"/>
          <p:cNvSpPr/>
          <p:nvPr/>
        </p:nvSpPr>
        <p:spPr>
          <a:xfrm>
            <a:off x="3061080" y="214313"/>
            <a:ext cx="1353228" cy="722882"/>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ホームベース 11"/>
          <p:cNvSpPr/>
          <p:nvPr/>
        </p:nvSpPr>
        <p:spPr>
          <a:xfrm>
            <a:off x="2317950" y="215132"/>
            <a:ext cx="1156459" cy="722063"/>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ホームベース 9"/>
          <p:cNvSpPr/>
          <p:nvPr/>
        </p:nvSpPr>
        <p:spPr>
          <a:xfrm>
            <a:off x="1079371" y="217573"/>
            <a:ext cx="1715481" cy="719622"/>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b="1" dirty="0">
              <a:latin typeface="メイリオ" panose="020B0604030504040204" pitchFamily="50" charset="-128"/>
              <a:ea typeface="メイリオ" panose="020B0604030504040204" pitchFamily="50" charset="-128"/>
            </a:endParaRPr>
          </a:p>
        </p:txBody>
      </p:sp>
      <p:sp>
        <p:nvSpPr>
          <p:cNvPr id="2" name="スライド番号プレースホルダー 1"/>
          <p:cNvSpPr>
            <a:spLocks noGrp="1"/>
          </p:cNvSpPr>
          <p:nvPr>
            <p:ph type="sldNum" sz="quarter" idx="12"/>
          </p:nvPr>
        </p:nvSpPr>
        <p:spPr>
          <a:xfrm>
            <a:off x="1937111" y="8716327"/>
            <a:ext cx="1543050" cy="486833"/>
          </a:xfrm>
        </p:spPr>
        <p:txBody>
          <a:bodyPr/>
          <a:lstStyle/>
          <a:p>
            <a:fld id="{BD6F1CBD-B437-47E4-8EA4-6A9B6D02C591}" type="slidenum">
              <a:rPr kumimoji="1" lang="ja-JP" altLang="en-US" sz="1200" smtClean="0">
                <a:solidFill>
                  <a:schemeClr val="tx1"/>
                </a:solidFill>
              </a:rPr>
              <a:t>5</a:t>
            </a:fld>
            <a:endParaRPr kumimoji="1" lang="ja-JP" altLang="en-US" sz="1200" dirty="0">
              <a:solidFill>
                <a:schemeClr val="tx1"/>
              </a:solidFill>
            </a:endParaRPr>
          </a:p>
        </p:txBody>
      </p:sp>
      <p:grpSp>
        <p:nvGrpSpPr>
          <p:cNvPr id="4" name="グループ化 3"/>
          <p:cNvGrpSpPr/>
          <p:nvPr/>
        </p:nvGrpSpPr>
        <p:grpSpPr>
          <a:xfrm>
            <a:off x="6029177" y="8827562"/>
            <a:ext cx="918314" cy="316438"/>
            <a:chOff x="6111980" y="8878053"/>
            <a:chExt cx="785770" cy="274209"/>
          </a:xfrm>
        </p:grpSpPr>
        <p:sp>
          <p:nvSpPr>
            <p:cNvPr id="5" name="正方形/長方形 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8" name="ホームベース 7"/>
          <p:cNvSpPr/>
          <p:nvPr/>
        </p:nvSpPr>
        <p:spPr>
          <a:xfrm>
            <a:off x="247846" y="217573"/>
            <a:ext cx="1408339" cy="719622"/>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298992" y="399991"/>
            <a:ext cx="1197519"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出産日</a:t>
            </a:r>
          </a:p>
        </p:txBody>
      </p:sp>
      <p:sp>
        <p:nvSpPr>
          <p:cNvPr id="11" name="テキスト ボックス 10"/>
          <p:cNvSpPr txBox="1"/>
          <p:nvPr/>
        </p:nvSpPr>
        <p:spPr>
          <a:xfrm>
            <a:off x="1698725" y="246349"/>
            <a:ext cx="1156330" cy="707886"/>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産後</a:t>
            </a:r>
            <a:endParaRPr kumimoji="1" lang="en-US" altLang="ja-JP" sz="2000" b="1" dirty="0">
              <a:latin typeface="メイリオ" panose="020B0604030504040204" pitchFamily="50" charset="-128"/>
              <a:ea typeface="メイリオ" panose="020B0604030504040204" pitchFamily="50" charset="-128"/>
            </a:endParaRPr>
          </a:p>
          <a:p>
            <a:r>
              <a:rPr kumimoji="1" lang="ja-JP" altLang="en-US" sz="2000" b="1" dirty="0">
                <a:latin typeface="メイリオ" panose="020B0604030504040204" pitchFamily="50" charset="-128"/>
                <a:ea typeface="メイリオ" panose="020B0604030504040204" pitchFamily="50" charset="-128"/>
              </a:rPr>
              <a:t>８週間</a:t>
            </a:r>
          </a:p>
        </p:txBody>
      </p:sp>
      <p:sp>
        <p:nvSpPr>
          <p:cNvPr id="13" name="テキスト ボックス 12"/>
          <p:cNvSpPr txBox="1"/>
          <p:nvPr/>
        </p:nvSpPr>
        <p:spPr>
          <a:xfrm>
            <a:off x="2639240" y="416307"/>
            <a:ext cx="1188698" cy="400110"/>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１歳</a:t>
            </a:r>
            <a:endParaRPr kumimoji="1" lang="en-US" altLang="ja-JP" sz="2000" b="1"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4248422" y="245584"/>
            <a:ext cx="1223877" cy="708923"/>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１歳</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６カ月</a:t>
            </a:r>
            <a:endParaRPr kumimoji="1" lang="en-US" altLang="ja-JP" sz="2000" b="1" dirty="0">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5377084" y="396266"/>
            <a:ext cx="626227" cy="369332"/>
          </a:xfrm>
          <a:prstGeom prst="rect">
            <a:avLst/>
          </a:prstGeom>
          <a:noFill/>
        </p:spPr>
        <p:txBody>
          <a:bodyPr wrap="square" rtlCol="0">
            <a:spAutoFit/>
          </a:bodyPr>
          <a:lstStyle/>
          <a:p>
            <a:r>
              <a:rPr kumimoji="1" lang="en-US" altLang="ja-JP" b="1" dirty="0">
                <a:latin typeface="メイリオ" panose="020B0604030504040204" pitchFamily="50" charset="-128"/>
                <a:ea typeface="メイリオ" panose="020B0604030504040204" pitchFamily="50" charset="-128"/>
              </a:rPr>
              <a:t>2</a:t>
            </a:r>
            <a:r>
              <a:rPr kumimoji="1" lang="ja-JP" altLang="en-US" b="1" dirty="0">
                <a:latin typeface="メイリオ" panose="020B0604030504040204" pitchFamily="50" charset="-128"/>
                <a:ea typeface="メイリオ" panose="020B0604030504040204" pitchFamily="50" charset="-128"/>
              </a:rPr>
              <a:t>歳</a:t>
            </a:r>
          </a:p>
        </p:txBody>
      </p:sp>
      <p:sp>
        <p:nvSpPr>
          <p:cNvPr id="18" name="テキスト ボックス 17"/>
          <p:cNvSpPr txBox="1"/>
          <p:nvPr/>
        </p:nvSpPr>
        <p:spPr>
          <a:xfrm>
            <a:off x="245069" y="1018213"/>
            <a:ext cx="5925891" cy="5395287"/>
          </a:xfrm>
          <a:prstGeom prst="rect">
            <a:avLst/>
          </a:prstGeom>
          <a:solidFill>
            <a:schemeClr val="bg1"/>
          </a:solidFill>
          <a:ln w="38100">
            <a:solidFill>
              <a:srgbClr val="33CCCC"/>
            </a:solidFill>
          </a:ln>
        </p:spPr>
        <p:txBody>
          <a:bodyPr wrap="square" rtlCol="0">
            <a:noAutofit/>
          </a:bodyPr>
          <a:lstStyle/>
          <a:p>
            <a:r>
              <a:rPr lang="ja-JP" altLang="en-US" sz="1400" dirty="0"/>
              <a:t>     </a:t>
            </a:r>
            <a:r>
              <a:rPr lang="ja-JP" altLang="en-US" sz="1400" b="1" dirty="0"/>
              <a:t>育児休業・育児休業延長</a:t>
            </a:r>
            <a:endParaRPr lang="en-US" altLang="ja-JP" sz="1400" b="1" dirty="0"/>
          </a:p>
          <a:p>
            <a:r>
              <a:rPr lang="ja-JP" altLang="en-US" sz="1400" b="1" dirty="0"/>
              <a:t>     育児休業再延長</a:t>
            </a:r>
            <a:endParaRPr kumimoji="1" lang="en-US" altLang="ja-JP" sz="1400" b="1" dirty="0"/>
          </a:p>
          <a:p>
            <a:endParaRPr lang="en-US" altLang="ja-JP" sz="1000" dirty="0"/>
          </a:p>
          <a:p>
            <a:endParaRPr kumimoji="1" lang="en-US" altLang="ja-JP" sz="1000" dirty="0"/>
          </a:p>
          <a:p>
            <a:endParaRPr kumimoji="1" lang="en-US" altLang="ja-JP" sz="1000" dirty="0"/>
          </a:p>
          <a:p>
            <a:endParaRPr kumimoji="1"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dirty="0"/>
          </a:p>
          <a:p>
            <a:endParaRPr kumimoji="1" lang="en-US" altLang="ja-JP" sz="1000" dirty="0"/>
          </a:p>
          <a:p>
            <a:endParaRPr lang="en-US" altLang="ja-JP" sz="1000" strike="sngStrike" dirty="0">
              <a:solidFill>
                <a:srgbClr val="FF0000"/>
              </a:solidFill>
            </a:endParaRPr>
          </a:p>
          <a:p>
            <a:endParaRPr lang="en-US" altLang="ja-JP" sz="1000" dirty="0"/>
          </a:p>
        </p:txBody>
      </p:sp>
      <p:pic>
        <p:nvPicPr>
          <p:cNvPr id="19" name="図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9240" y="1070286"/>
            <a:ext cx="326020" cy="331723"/>
          </a:xfrm>
          <a:prstGeom prst="rect">
            <a:avLst/>
          </a:prstGeom>
        </p:spPr>
      </p:pic>
      <p:pic>
        <p:nvPicPr>
          <p:cNvPr id="20" name="図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4491" y="1066735"/>
            <a:ext cx="312640" cy="341332"/>
          </a:xfrm>
          <a:prstGeom prst="rect">
            <a:avLst/>
          </a:prstGeom>
        </p:spPr>
      </p:pic>
      <p:graphicFrame>
        <p:nvGraphicFramePr>
          <p:cNvPr id="22" name="表 21"/>
          <p:cNvGraphicFramePr>
            <a:graphicFrameLocks noGrp="1"/>
          </p:cNvGraphicFramePr>
          <p:nvPr>
            <p:extLst>
              <p:ext uri="{D42A27DB-BD31-4B8C-83A1-F6EECF244321}">
                <p14:modId xmlns:p14="http://schemas.microsoft.com/office/powerpoint/2010/main" val="2237389458"/>
              </p:ext>
            </p:extLst>
          </p:nvPr>
        </p:nvGraphicFramePr>
        <p:xfrm>
          <a:off x="337004" y="1531620"/>
          <a:ext cx="5692173" cy="4754880"/>
        </p:xfrm>
        <a:graphic>
          <a:graphicData uri="http://schemas.openxmlformats.org/drawingml/2006/table">
            <a:tbl>
              <a:tblPr bandRow="1">
                <a:tableStyleId>{5C22544A-7EE6-4342-B048-85BDC9FD1C3A}</a:tableStyleId>
              </a:tblPr>
              <a:tblGrid>
                <a:gridCol w="818696">
                  <a:extLst>
                    <a:ext uri="{9D8B030D-6E8A-4147-A177-3AD203B41FA5}">
                      <a16:colId xmlns:a16="http://schemas.microsoft.com/office/drawing/2014/main" val="3682329020"/>
                    </a:ext>
                  </a:extLst>
                </a:gridCol>
                <a:gridCol w="4873477">
                  <a:extLst>
                    <a:ext uri="{9D8B030D-6E8A-4147-A177-3AD203B41FA5}">
                      <a16:colId xmlns:a16="http://schemas.microsoft.com/office/drawing/2014/main" val="1716813339"/>
                    </a:ext>
                  </a:extLst>
                </a:gridCol>
              </a:tblGrid>
              <a:tr h="239250">
                <a:tc>
                  <a:txBody>
                    <a:bodyPr/>
                    <a:lstStyle/>
                    <a:p>
                      <a:r>
                        <a:rPr kumimoji="1" lang="ja-JP" altLang="en-US" sz="1000" b="0" dirty="0">
                          <a:solidFill>
                            <a:schemeClr val="tx1"/>
                          </a:solidFill>
                        </a:rPr>
                        <a:t>休業の定義</a:t>
                      </a:r>
                    </a:p>
                  </a:txBody>
                  <a:tcPr>
                    <a:solidFill>
                      <a:schemeClr val="accent1">
                        <a:lumMod val="20000"/>
                        <a:lumOff val="80000"/>
                      </a:schemeClr>
                    </a:solidFill>
                  </a:tcPr>
                </a:tc>
                <a:tc>
                  <a:txBody>
                    <a:bodyPr/>
                    <a:lstStyle/>
                    <a:p>
                      <a:r>
                        <a:rPr kumimoji="1" lang="ja-JP" altLang="en-US" sz="1000" b="0" dirty="0">
                          <a:solidFill>
                            <a:schemeClr val="tx1"/>
                          </a:solidFill>
                        </a:rPr>
                        <a:t>労働者が原則として１歳に満たない子を養育するためにする休業</a:t>
                      </a:r>
                      <a:endParaRPr kumimoji="1" lang="en-US" altLang="ja-JP" sz="1000" b="0"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74957287"/>
                  </a:ext>
                </a:extLst>
              </a:tr>
              <a:tr h="212090">
                <a:tc>
                  <a:txBody>
                    <a:bodyPr/>
                    <a:lstStyle/>
                    <a:p>
                      <a:r>
                        <a:rPr kumimoji="1" lang="ja-JP" altLang="en-US" sz="1000" dirty="0"/>
                        <a:t>対象労働者</a:t>
                      </a:r>
                    </a:p>
                  </a:txBody>
                  <a:tcPr>
                    <a:solidFill>
                      <a:schemeClr val="accent1">
                        <a:lumMod val="20000"/>
                        <a:lumOff val="80000"/>
                      </a:schemeClr>
                    </a:solidFill>
                  </a:tcPr>
                </a:tc>
                <a:tc>
                  <a:txBody>
                    <a:bodyPr/>
                    <a:lstStyle/>
                    <a:p>
                      <a:r>
                        <a:rPr kumimoji="1" lang="ja-JP" altLang="en-US" sz="1000" dirty="0"/>
                        <a:t>原則として１歳に満たない子を</a:t>
                      </a:r>
                      <a:r>
                        <a:rPr kumimoji="1" lang="ja-JP" altLang="en-US" sz="1000"/>
                        <a:t>養育する労働者</a:t>
                      </a:r>
                      <a:r>
                        <a:rPr kumimoji="1" lang="ja-JP" altLang="en-US" sz="1000" dirty="0">
                          <a:solidFill>
                            <a:schemeClr val="tx1"/>
                          </a:solidFill>
                        </a:rPr>
                        <a:t>（日々雇用を除く）</a:t>
                      </a:r>
                    </a:p>
                  </a:txBody>
                  <a:tcPr>
                    <a:solidFill>
                      <a:schemeClr val="accent1">
                        <a:lumMod val="20000"/>
                        <a:lumOff val="80000"/>
                      </a:schemeClr>
                    </a:solidFill>
                  </a:tcPr>
                </a:tc>
                <a:extLst>
                  <a:ext uri="{0D108BD9-81ED-4DB2-BD59-A6C34878D82A}">
                    <a16:rowId xmlns:a16="http://schemas.microsoft.com/office/drawing/2014/main" val="2298611348"/>
                  </a:ext>
                </a:extLst>
              </a:tr>
              <a:tr h="538312">
                <a:tc>
                  <a:txBody>
                    <a:bodyPr/>
                    <a:lstStyle/>
                    <a:p>
                      <a:r>
                        <a:rPr kumimoji="1" lang="ja-JP" altLang="en-US" sz="1000" dirty="0"/>
                        <a:t>労使協定で対象外にできる労働者</a:t>
                      </a:r>
                    </a:p>
                  </a:txBody>
                  <a:tcPr>
                    <a:solidFill>
                      <a:schemeClr val="accent1">
                        <a:lumMod val="20000"/>
                        <a:lumOff val="80000"/>
                      </a:schemeClr>
                    </a:solidFill>
                  </a:tcPr>
                </a:tc>
                <a:tc>
                  <a:txBody>
                    <a:bodyPr/>
                    <a:lstStyle/>
                    <a:p>
                      <a:r>
                        <a:rPr kumimoji="1" lang="ja-JP" altLang="en-US" sz="1000" dirty="0"/>
                        <a:t>雇用された期間が１年未満の労働者</a:t>
                      </a:r>
                      <a:endParaRPr kumimoji="1" lang="en-US" altLang="ja-JP" sz="1000" dirty="0"/>
                    </a:p>
                    <a:p>
                      <a:r>
                        <a:rPr kumimoji="1" lang="ja-JP" altLang="en-US" sz="1000" dirty="0">
                          <a:solidFill>
                            <a:schemeClr val="tx1"/>
                          </a:solidFill>
                        </a:rPr>
                        <a:t>申出の日から</a:t>
                      </a:r>
                      <a:r>
                        <a:rPr kumimoji="1" lang="ja-JP" altLang="en-US" sz="1000" dirty="0"/>
                        <a:t>１年</a:t>
                      </a:r>
                      <a:r>
                        <a:rPr kumimoji="1" lang="en-US" altLang="ja-JP" sz="1000" dirty="0"/>
                        <a:t>(</a:t>
                      </a:r>
                      <a:r>
                        <a:rPr kumimoji="1" lang="ja-JP" altLang="en-US" sz="1000" dirty="0"/>
                        <a:t>１歳以降の休業の場合は、６か月</a:t>
                      </a:r>
                      <a:r>
                        <a:rPr kumimoji="1" lang="en-US" altLang="ja-JP" sz="1000" dirty="0"/>
                        <a:t>)</a:t>
                      </a:r>
                      <a:r>
                        <a:rPr kumimoji="1" lang="ja-JP" altLang="en-US" sz="1000" dirty="0"/>
                        <a:t>以内に雇用関係が</a:t>
                      </a:r>
                      <a:endParaRPr kumimoji="1" lang="en-US" altLang="ja-JP" sz="1000" dirty="0"/>
                    </a:p>
                    <a:p>
                      <a:r>
                        <a:rPr kumimoji="1" lang="ja-JP" altLang="en-US" sz="1000" dirty="0"/>
                        <a:t>終了する労働者</a:t>
                      </a:r>
                      <a:endParaRPr kumimoji="1" lang="en-US" altLang="ja-JP" sz="1000" dirty="0"/>
                    </a:p>
                    <a:p>
                      <a:r>
                        <a:rPr kumimoji="1" lang="ja-JP" altLang="en-US" sz="1000" dirty="0"/>
                        <a:t>週の所定労働日数が２日以下の労働者</a:t>
                      </a:r>
                    </a:p>
                  </a:txBody>
                  <a:tcPr>
                    <a:solidFill>
                      <a:schemeClr val="accent1">
                        <a:lumMod val="20000"/>
                        <a:lumOff val="80000"/>
                      </a:schemeClr>
                    </a:solidFill>
                  </a:tcPr>
                </a:tc>
                <a:extLst>
                  <a:ext uri="{0D108BD9-81ED-4DB2-BD59-A6C34878D82A}">
                    <a16:rowId xmlns:a16="http://schemas.microsoft.com/office/drawing/2014/main" val="2758854577"/>
                  </a:ext>
                </a:extLst>
              </a:tr>
              <a:tr h="200660">
                <a:tc>
                  <a:txBody>
                    <a:bodyPr/>
                    <a:lstStyle/>
                    <a:p>
                      <a:r>
                        <a:rPr kumimoji="1" lang="ja-JP" altLang="en-US" sz="1000" dirty="0"/>
                        <a:t>回数</a:t>
                      </a:r>
                    </a:p>
                  </a:txBody>
                  <a:tcPr>
                    <a:solidFill>
                      <a:schemeClr val="accent1">
                        <a:lumMod val="20000"/>
                        <a:lumOff val="80000"/>
                      </a:schemeClr>
                    </a:solidFill>
                  </a:tcPr>
                </a:tc>
                <a:tc>
                  <a:txBody>
                    <a:bodyPr/>
                    <a:lstStyle/>
                    <a:p>
                      <a:r>
                        <a:rPr kumimoji="1" lang="ja-JP" altLang="en-US" sz="1000" dirty="0"/>
                        <a:t>子１人につき、原則２回</a:t>
                      </a:r>
                    </a:p>
                  </a:txBody>
                  <a:tcPr>
                    <a:solidFill>
                      <a:schemeClr val="accent1">
                        <a:lumMod val="20000"/>
                        <a:lumOff val="80000"/>
                      </a:schemeClr>
                    </a:solidFill>
                  </a:tcPr>
                </a:tc>
                <a:extLst>
                  <a:ext uri="{0D108BD9-81ED-4DB2-BD59-A6C34878D82A}">
                    <a16:rowId xmlns:a16="http://schemas.microsoft.com/office/drawing/2014/main" val="2868202828"/>
                  </a:ext>
                </a:extLst>
              </a:tr>
              <a:tr h="217170">
                <a:tc>
                  <a:txBody>
                    <a:bodyPr/>
                    <a:lstStyle/>
                    <a:p>
                      <a:r>
                        <a:rPr kumimoji="1" lang="ja-JP" altLang="en-US" sz="1000" dirty="0"/>
                        <a:t>期間 </a:t>
                      </a:r>
                    </a:p>
                  </a:txBody>
                  <a:tcPr>
                    <a:solidFill>
                      <a:schemeClr val="accent1">
                        <a:lumMod val="20000"/>
                        <a:lumOff val="80000"/>
                      </a:schemeClr>
                    </a:solidFill>
                  </a:tcPr>
                </a:tc>
                <a:tc>
                  <a:txBody>
                    <a:bodyPr/>
                    <a:lstStyle/>
                    <a:p>
                      <a:r>
                        <a:rPr kumimoji="1" lang="ja-JP" altLang="en-US" sz="1000" dirty="0"/>
                        <a:t>原則として子が１歳に達するまでの連続した期間</a:t>
                      </a:r>
                    </a:p>
                  </a:txBody>
                  <a:tcPr>
                    <a:solidFill>
                      <a:schemeClr val="accent1">
                        <a:lumMod val="20000"/>
                        <a:lumOff val="80000"/>
                      </a:schemeClr>
                    </a:solidFill>
                  </a:tcPr>
                </a:tc>
                <a:extLst>
                  <a:ext uri="{0D108BD9-81ED-4DB2-BD59-A6C34878D82A}">
                    <a16:rowId xmlns:a16="http://schemas.microsoft.com/office/drawing/2014/main" val="4124533272"/>
                  </a:ext>
                </a:extLst>
              </a:tr>
              <a:tr h="2183153">
                <a:tc>
                  <a:txBody>
                    <a:bodyPr/>
                    <a:lstStyle/>
                    <a:p>
                      <a:r>
                        <a:rPr kumimoji="1" lang="ja-JP" altLang="en-US" sz="1000" dirty="0">
                          <a:solidFill>
                            <a:schemeClr val="tx1"/>
                          </a:solidFill>
                        </a:rPr>
                        <a:t>１歳を超えて休業が取得できる</a:t>
                      </a:r>
                      <a:r>
                        <a:rPr kumimoji="1" lang="ja-JP" altLang="en-US" sz="1000" dirty="0"/>
                        <a:t>場合</a:t>
                      </a:r>
                      <a:endParaRPr kumimoji="1" lang="en-US" altLang="ja-JP" sz="1000" dirty="0"/>
                    </a:p>
                  </a:txBody>
                  <a:tcPr>
                    <a:solidFill>
                      <a:schemeClr val="accent1">
                        <a:lumMod val="20000"/>
                        <a:lumOff val="80000"/>
                      </a:schemeClr>
                    </a:solidFill>
                  </a:tcPr>
                </a:tc>
                <a:tc>
                  <a:txBody>
                    <a:bodyPr/>
                    <a:lstStyle/>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１歳６か月までの育児休業は、次の要件（②ｳに該当する場合は②ｳのみ）に該当する場合に取得可能</a:t>
                      </a:r>
                    </a:p>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①子が１歳に達する日において（パパ・ママ育休プラスで１歳を超えて育児休業をしている場合にはその休業終了予定日において）いずれかの親が育児休業中であること</a:t>
                      </a:r>
                    </a:p>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②次の特別の事情があること</a:t>
                      </a:r>
                    </a:p>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ｱ 保育所等への入所を希望しているが、入所できない場合</a:t>
                      </a:r>
                    </a:p>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ｲ 子の養育を行っている配偶者（もう一人の親）であって、１歳以降子を養育する予定であったものが死亡、負傷、疾病等により子を養育することが困難になった場合</a:t>
                      </a:r>
                    </a:p>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ｳ 新たな産前・産後休業、産後パパ育休、育児休業又は介護休業の開始により育児休業が終了した場合で当該休業に係る子又は家族が死亡等した場合</a:t>
                      </a:r>
                    </a:p>
                    <a:p>
                      <a:r>
                        <a:rPr kumimoji="1" lang="ja-JP" altLang="en-US" sz="1000" b="0" i="0" u="none" strike="noStrike" kern="1200" cap="none" spc="0" normalizeH="0" baseline="0" noProof="0" dirty="0">
                          <a:ln>
                            <a:noFill/>
                          </a:ln>
                          <a:solidFill>
                            <a:prstClr val="black"/>
                          </a:solidFill>
                          <a:effectLst/>
                          <a:uLnTx/>
                          <a:uFillTx/>
                          <a:latin typeface="+mn-lt"/>
                          <a:ea typeface="+mn-ea"/>
                          <a:cs typeface="+mn-cs"/>
                        </a:rPr>
                        <a:t>③１歳６か月までの育児休業を取得したことがないこと</a:t>
                      </a:r>
                    </a:p>
                    <a:p>
                      <a:r>
                        <a:rPr kumimoji="1" lang="en-US" altLang="ja-JP" sz="10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000" b="0" i="0" u="none" strike="noStrike" kern="1200" cap="none" spc="0" normalizeH="0" baseline="0" noProof="0" dirty="0">
                          <a:ln>
                            <a:noFill/>
                          </a:ln>
                          <a:solidFill>
                            <a:prstClr val="black"/>
                          </a:solidFill>
                          <a:effectLst/>
                          <a:uLnTx/>
                          <a:uFillTx/>
                          <a:latin typeface="+mn-lt"/>
                          <a:ea typeface="+mn-ea"/>
                          <a:cs typeface="+mn-cs"/>
                        </a:rPr>
                        <a:t>１歳６か月到達時点で上記条件に変更がない場合、２歳まで延長可能</a:t>
                      </a:r>
                    </a:p>
                  </a:txBody>
                  <a:tcPr>
                    <a:solidFill>
                      <a:schemeClr val="accent1">
                        <a:lumMod val="20000"/>
                        <a:lumOff val="80000"/>
                      </a:schemeClr>
                    </a:solidFill>
                  </a:tcPr>
                </a:tc>
                <a:extLst>
                  <a:ext uri="{0D108BD9-81ED-4DB2-BD59-A6C34878D82A}">
                    <a16:rowId xmlns:a16="http://schemas.microsoft.com/office/drawing/2014/main" val="1142709767"/>
                  </a:ext>
                </a:extLst>
              </a:tr>
              <a:tr h="837374">
                <a:tc>
                  <a:txBody>
                    <a:bodyPr/>
                    <a:lstStyle/>
                    <a:p>
                      <a:r>
                        <a:rPr kumimoji="1" lang="ja-JP" altLang="en-US" sz="1000" dirty="0"/>
                        <a:t>手続</a:t>
                      </a:r>
                    </a:p>
                  </a:txBody>
                  <a:tcPr>
                    <a:solidFill>
                      <a:schemeClr val="accent1">
                        <a:lumMod val="20000"/>
                        <a:lumOff val="80000"/>
                      </a:schemeClr>
                    </a:solidFill>
                  </a:tcPr>
                </a:tc>
                <a:tc>
                  <a:txBody>
                    <a:bodyPr/>
                    <a:lstStyle/>
                    <a:p>
                      <a:r>
                        <a:rPr kumimoji="1" lang="ja-JP" altLang="en-US" sz="1000" dirty="0"/>
                        <a:t>○書面等で事業主に申出</a:t>
                      </a:r>
                    </a:p>
                    <a:p>
                      <a:r>
                        <a:rPr kumimoji="1" lang="ja-JP" altLang="en-US" sz="1000" dirty="0"/>
                        <a:t>○申出期間（事業主による休業開始日の繰下げ可能期間）は１か月前まで（ただし、出産予定日前に子が出生したこと等の事由が生じた場合は、１週間前まで）１歳以降の休業の申出は、２週間前まで（１歳到達日（２歳までの育児休業の場合は１歳６か月到達日）の翌日以降は１か月前まで</a:t>
                      </a:r>
                      <a:r>
                        <a:rPr kumimoji="1" lang="en-US" altLang="ja-JP" sz="1000" dirty="0"/>
                        <a:t>)</a:t>
                      </a:r>
                    </a:p>
                  </a:txBody>
                  <a:tcPr>
                    <a:solidFill>
                      <a:schemeClr val="accent1">
                        <a:lumMod val="20000"/>
                        <a:lumOff val="80000"/>
                      </a:schemeClr>
                    </a:solidFill>
                  </a:tcPr>
                </a:tc>
                <a:extLst>
                  <a:ext uri="{0D108BD9-81ED-4DB2-BD59-A6C34878D82A}">
                    <a16:rowId xmlns:a16="http://schemas.microsoft.com/office/drawing/2014/main" val="1416216822"/>
                  </a:ext>
                </a:extLst>
              </a:tr>
            </a:tbl>
          </a:graphicData>
        </a:graphic>
      </p:graphicFrame>
      <p:sp>
        <p:nvSpPr>
          <p:cNvPr id="23" name="角丸四角形 22"/>
          <p:cNvSpPr/>
          <p:nvPr/>
        </p:nvSpPr>
        <p:spPr>
          <a:xfrm>
            <a:off x="3618439" y="1056784"/>
            <a:ext cx="2384872" cy="411130"/>
          </a:xfrm>
          <a:prstGeom prst="roundRect">
            <a:avLst>
              <a:gd name="adj" fmla="val 32214"/>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rPr>
              <a:t>配偶者が専業主婦や育児休業中でも</a:t>
            </a:r>
            <a:endParaRPr lang="en-US" altLang="ja-JP" sz="1000" b="1" dirty="0">
              <a:solidFill>
                <a:schemeClr val="tx1"/>
              </a:solidFill>
            </a:endParaRPr>
          </a:p>
          <a:p>
            <a:pPr algn="ctr"/>
            <a:r>
              <a:rPr lang="ja-JP" altLang="en-US" sz="1000" b="1" dirty="0">
                <a:solidFill>
                  <a:schemeClr val="tx1"/>
                </a:solidFill>
              </a:rPr>
              <a:t>取得可能</a:t>
            </a:r>
            <a:endParaRPr lang="en-US" altLang="ja-JP" sz="1000" b="1" dirty="0">
              <a:solidFill>
                <a:schemeClr val="tx1"/>
              </a:solidFill>
            </a:endParaRPr>
          </a:p>
        </p:txBody>
      </p:sp>
      <p:sp>
        <p:nvSpPr>
          <p:cNvPr id="25" name="テキスト ボックス 24"/>
          <p:cNvSpPr txBox="1"/>
          <p:nvPr/>
        </p:nvSpPr>
        <p:spPr>
          <a:xfrm>
            <a:off x="3333878" y="226697"/>
            <a:ext cx="961993" cy="708923"/>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１歳</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２カ月</a:t>
            </a:r>
            <a:endParaRPr kumimoji="1" lang="en-US" altLang="ja-JP" sz="2000" b="1" dirty="0">
              <a:latin typeface="メイリオ" panose="020B0604030504040204" pitchFamily="50" charset="-128"/>
              <a:ea typeface="メイリオ" panose="020B0604030504040204" pitchFamily="50" charset="-128"/>
            </a:endParaRPr>
          </a:p>
        </p:txBody>
      </p:sp>
      <p:sp>
        <p:nvSpPr>
          <p:cNvPr id="26" name="正方形/長方形 25"/>
          <p:cNvSpPr/>
          <p:nvPr/>
        </p:nvSpPr>
        <p:spPr>
          <a:xfrm>
            <a:off x="298845" y="1049937"/>
            <a:ext cx="230242" cy="2413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５</a:t>
            </a:r>
            <a:endParaRPr kumimoji="1" lang="ja-JP" altLang="en-US" sz="1400" b="1">
              <a:solidFill>
                <a:schemeClr val="tx1"/>
              </a:solidFill>
            </a:endParaRPr>
          </a:p>
        </p:txBody>
      </p:sp>
      <p:sp>
        <p:nvSpPr>
          <p:cNvPr id="27" name="テキスト ボックス 26"/>
          <p:cNvSpPr txBox="1"/>
          <p:nvPr/>
        </p:nvSpPr>
        <p:spPr>
          <a:xfrm>
            <a:off x="245069" y="6528527"/>
            <a:ext cx="5925891" cy="2246962"/>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2725807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ホームベース 15"/>
          <p:cNvSpPr/>
          <p:nvPr/>
        </p:nvSpPr>
        <p:spPr>
          <a:xfrm>
            <a:off x="5196527" y="221746"/>
            <a:ext cx="1265653" cy="719518"/>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ホームベース 13"/>
          <p:cNvSpPr/>
          <p:nvPr/>
        </p:nvSpPr>
        <p:spPr>
          <a:xfrm>
            <a:off x="4268542" y="219274"/>
            <a:ext cx="1316587" cy="721991"/>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ホームベース 50"/>
          <p:cNvSpPr/>
          <p:nvPr/>
        </p:nvSpPr>
        <p:spPr>
          <a:xfrm>
            <a:off x="3272411" y="225527"/>
            <a:ext cx="1353228" cy="715739"/>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ホームベース 11"/>
          <p:cNvSpPr/>
          <p:nvPr/>
        </p:nvSpPr>
        <p:spPr>
          <a:xfrm>
            <a:off x="2457911" y="225356"/>
            <a:ext cx="1231905" cy="715907"/>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ホームベース 9"/>
          <p:cNvSpPr/>
          <p:nvPr/>
        </p:nvSpPr>
        <p:spPr>
          <a:xfrm>
            <a:off x="1336169" y="221884"/>
            <a:ext cx="1586040" cy="721474"/>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b="1" dirty="0">
              <a:latin typeface="メイリオ" panose="020B0604030504040204" pitchFamily="50" charset="-128"/>
              <a:ea typeface="メイリオ" panose="020B0604030504040204" pitchFamily="50" charset="-128"/>
            </a:endParaRPr>
          </a:p>
        </p:txBody>
      </p:sp>
      <p:sp>
        <p:nvSpPr>
          <p:cNvPr id="2" name="スライド番号プレースホルダー 1"/>
          <p:cNvSpPr>
            <a:spLocks noGrp="1"/>
          </p:cNvSpPr>
          <p:nvPr>
            <p:ph type="sldNum" sz="quarter" idx="12"/>
          </p:nvPr>
        </p:nvSpPr>
        <p:spPr>
          <a:xfrm>
            <a:off x="1962305" y="8716327"/>
            <a:ext cx="1543050" cy="486833"/>
          </a:xfrm>
        </p:spPr>
        <p:txBody>
          <a:bodyPr/>
          <a:lstStyle/>
          <a:p>
            <a:fld id="{BD6F1CBD-B437-47E4-8EA4-6A9B6D02C591}" type="slidenum">
              <a:rPr kumimoji="1" lang="ja-JP" altLang="en-US" sz="1200" smtClean="0">
                <a:solidFill>
                  <a:schemeClr val="tx1"/>
                </a:solidFill>
              </a:rPr>
              <a:t>6</a:t>
            </a:fld>
            <a:endParaRPr kumimoji="1" lang="ja-JP" altLang="en-US" sz="1200" dirty="0">
              <a:solidFill>
                <a:schemeClr val="tx1"/>
              </a:solidFill>
            </a:endParaRPr>
          </a:p>
        </p:txBody>
      </p:sp>
      <p:grpSp>
        <p:nvGrpSpPr>
          <p:cNvPr id="4" name="グループ化 3"/>
          <p:cNvGrpSpPr/>
          <p:nvPr/>
        </p:nvGrpSpPr>
        <p:grpSpPr>
          <a:xfrm>
            <a:off x="6029177" y="8827562"/>
            <a:ext cx="918314" cy="316438"/>
            <a:chOff x="6111980" y="8878053"/>
            <a:chExt cx="785770" cy="274209"/>
          </a:xfrm>
        </p:grpSpPr>
        <p:sp>
          <p:nvSpPr>
            <p:cNvPr id="5" name="正方形/長方形 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8" name="ホームベース 7"/>
          <p:cNvSpPr/>
          <p:nvPr/>
        </p:nvSpPr>
        <p:spPr>
          <a:xfrm>
            <a:off x="282561" y="221884"/>
            <a:ext cx="1604633" cy="721474"/>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08799" y="425949"/>
            <a:ext cx="1015299"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出産日</a:t>
            </a:r>
          </a:p>
        </p:txBody>
      </p:sp>
      <p:sp>
        <p:nvSpPr>
          <p:cNvPr id="11" name="テキスト ボックス 10"/>
          <p:cNvSpPr txBox="1"/>
          <p:nvPr/>
        </p:nvSpPr>
        <p:spPr>
          <a:xfrm>
            <a:off x="1750336" y="262028"/>
            <a:ext cx="970441" cy="707886"/>
          </a:xfrm>
          <a:prstGeom prst="rect">
            <a:avLst/>
          </a:prstGeom>
          <a:noFill/>
          <a:ln>
            <a:noFill/>
          </a:ln>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産後</a:t>
            </a:r>
            <a:endParaRPr kumimoji="1" lang="en-US" altLang="ja-JP" sz="2000" b="1" dirty="0">
              <a:latin typeface="メイリオ" panose="020B0604030504040204" pitchFamily="50" charset="-128"/>
              <a:ea typeface="メイリオ" panose="020B0604030504040204" pitchFamily="50" charset="-128"/>
            </a:endParaRPr>
          </a:p>
          <a:p>
            <a:r>
              <a:rPr kumimoji="1" lang="ja-JP" altLang="en-US" sz="2000" b="1" dirty="0">
                <a:latin typeface="メイリオ" panose="020B0604030504040204" pitchFamily="50" charset="-128"/>
                <a:ea typeface="メイリオ" panose="020B0604030504040204" pitchFamily="50" charset="-128"/>
              </a:rPr>
              <a:t>８週間</a:t>
            </a:r>
          </a:p>
        </p:txBody>
      </p:sp>
      <p:sp>
        <p:nvSpPr>
          <p:cNvPr id="13" name="テキスト ボックス 12"/>
          <p:cNvSpPr txBox="1"/>
          <p:nvPr/>
        </p:nvSpPr>
        <p:spPr>
          <a:xfrm>
            <a:off x="2861743" y="404422"/>
            <a:ext cx="754028" cy="400110"/>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１歳</a:t>
            </a:r>
            <a:endParaRPr kumimoji="1" lang="en-US" altLang="ja-JP" sz="2000" b="1"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4477374" y="248898"/>
            <a:ext cx="966789" cy="708923"/>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１歳</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６カ月</a:t>
            </a:r>
            <a:endParaRPr kumimoji="1" lang="en-US" altLang="ja-JP" sz="2000" b="1" dirty="0">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5652438" y="387390"/>
            <a:ext cx="626227" cy="400110"/>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2</a:t>
            </a:r>
            <a:r>
              <a:rPr kumimoji="1" lang="ja-JP" altLang="en-US" sz="2000" b="1" dirty="0">
                <a:latin typeface="メイリオ" panose="020B0604030504040204" pitchFamily="50" charset="-128"/>
                <a:ea typeface="メイリオ" panose="020B0604030504040204" pitchFamily="50" charset="-128"/>
              </a:rPr>
              <a:t>歳</a:t>
            </a:r>
          </a:p>
        </p:txBody>
      </p:sp>
      <p:sp>
        <p:nvSpPr>
          <p:cNvPr id="18" name="テキスト ボックス 17"/>
          <p:cNvSpPr txBox="1"/>
          <p:nvPr/>
        </p:nvSpPr>
        <p:spPr>
          <a:xfrm>
            <a:off x="224105" y="998573"/>
            <a:ext cx="5925891" cy="3533365"/>
          </a:xfrm>
          <a:prstGeom prst="rect">
            <a:avLst/>
          </a:prstGeom>
          <a:solidFill>
            <a:schemeClr val="bg1"/>
          </a:solidFill>
          <a:ln w="38100">
            <a:solidFill>
              <a:srgbClr val="00B0F0"/>
            </a:solidFill>
          </a:ln>
        </p:spPr>
        <p:txBody>
          <a:bodyPr wrap="square" rtlCol="0">
            <a:noAutofit/>
          </a:bodyPr>
          <a:lstStyle/>
          <a:p>
            <a:r>
              <a:rPr lang="ja-JP" altLang="en-US" sz="1400" b="1" dirty="0"/>
              <a:t>    育児休業</a:t>
            </a:r>
            <a:endParaRPr lang="en-US" altLang="ja-JP" sz="1000" dirty="0"/>
          </a:p>
          <a:p>
            <a:endParaRPr kumimoji="1"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r>
              <a:rPr lang="ja-JP" altLang="en-US" sz="1000" dirty="0"/>
              <a:t>例</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sp>
        <p:nvSpPr>
          <p:cNvPr id="24" name="テキスト ボックス 23"/>
          <p:cNvSpPr txBox="1"/>
          <p:nvPr/>
        </p:nvSpPr>
        <p:spPr>
          <a:xfrm>
            <a:off x="412097" y="1576965"/>
            <a:ext cx="5647816" cy="1384995"/>
          </a:xfrm>
          <a:prstGeom prst="rect">
            <a:avLst/>
          </a:prstGeom>
          <a:solidFill>
            <a:schemeClr val="accent1">
              <a:lumMod val="20000"/>
              <a:lumOff val="80000"/>
            </a:schemeClr>
          </a:solidFill>
          <a:ln>
            <a:solidFill>
              <a:schemeClr val="accent1">
                <a:lumMod val="20000"/>
                <a:lumOff val="80000"/>
              </a:schemeClr>
            </a:solidFill>
          </a:ln>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パパ・ママ育休プラス</a:t>
            </a:r>
            <a:endParaRPr kumimoji="1" lang="en-US" altLang="ja-JP" sz="1400" b="1" dirty="0">
              <a:latin typeface="メイリオ" panose="020B0604030504040204" pitchFamily="50" charset="-128"/>
              <a:ea typeface="メイリオ" panose="020B0604030504040204" pitchFamily="50" charset="-128"/>
            </a:endParaRPr>
          </a:p>
          <a:p>
            <a:r>
              <a:rPr lang="ja-JP" altLang="en-US" sz="800" dirty="0">
                <a:ea typeface="メイリオ" panose="020B0604030504040204" pitchFamily="50" charset="-128"/>
              </a:rPr>
              <a:t>　</a:t>
            </a:r>
            <a:r>
              <a:rPr lang="ja-JP" altLang="en-US" sz="1000" dirty="0">
                <a:latin typeface="MS-Mincho"/>
              </a:rPr>
              <a:t>両親ともに育児休業する場合で、次のいずれにも該当する場合には、育児休業の対象となる子の年齢が、原則１歳に満たない子から原則１歳２か月に満たない子に延長される制度</a:t>
            </a:r>
          </a:p>
          <a:p>
            <a:r>
              <a:rPr lang="ja-JP" altLang="en-US" sz="1000" dirty="0">
                <a:latin typeface="MS-Mincho"/>
              </a:rPr>
              <a:t>① 育児休業を取得しようとする労働者（以下「本人」）の配偶者が、子の１歳に達する日</a:t>
            </a:r>
          </a:p>
          <a:p>
            <a:r>
              <a:rPr lang="ja-JP" altLang="en-US" sz="1000" dirty="0">
                <a:latin typeface="MS-Mincho"/>
              </a:rPr>
              <a:t>（１歳の誕生日の前日）以前において育児休業（産後パパ育休含む）をしていること</a:t>
            </a:r>
          </a:p>
          <a:p>
            <a:r>
              <a:rPr lang="ja-JP" altLang="en-US" sz="1000" dirty="0">
                <a:latin typeface="MS-Mincho"/>
              </a:rPr>
              <a:t>② 本人の育児休業開始予定日が、子の１歳の誕生日以前であること</a:t>
            </a:r>
          </a:p>
          <a:p>
            <a:r>
              <a:rPr lang="ja-JP" altLang="en-US" sz="1000" dirty="0">
                <a:latin typeface="MS-Mincho"/>
              </a:rPr>
              <a:t>③ 本人の育児休業開始予定日が、配偶者がしている育児休業（産後パパ育休含む）の初日以降であること</a:t>
            </a:r>
            <a:endParaRPr lang="en-US" altLang="ja-JP" sz="1000" dirty="0">
              <a:latin typeface="MS-Mincho"/>
            </a:endParaRPr>
          </a:p>
        </p:txBody>
      </p:sp>
      <p:pic>
        <p:nvPicPr>
          <p:cNvPr id="26" name="図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3312" y="3418660"/>
            <a:ext cx="312640" cy="341332"/>
          </a:xfrm>
          <a:prstGeom prst="rect">
            <a:avLst/>
          </a:prstGeom>
        </p:spPr>
      </p:pic>
      <p:sp>
        <p:nvSpPr>
          <p:cNvPr id="27" name="テキスト ボックス 26"/>
          <p:cNvSpPr txBox="1"/>
          <p:nvPr/>
        </p:nvSpPr>
        <p:spPr>
          <a:xfrm>
            <a:off x="1013808" y="3738787"/>
            <a:ext cx="430178" cy="246221"/>
          </a:xfrm>
          <a:prstGeom prst="rect">
            <a:avLst/>
          </a:prstGeom>
          <a:noFill/>
        </p:spPr>
        <p:txBody>
          <a:bodyPr wrap="square" rtlCol="0">
            <a:spAutoFit/>
          </a:bodyPr>
          <a:lstStyle/>
          <a:p>
            <a:r>
              <a:rPr kumimoji="1" lang="ja-JP" altLang="en-US" sz="1000" dirty="0"/>
              <a:t>母</a:t>
            </a:r>
          </a:p>
        </p:txBody>
      </p:sp>
      <p:pic>
        <p:nvPicPr>
          <p:cNvPr id="28" name="図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6279" y="3956015"/>
            <a:ext cx="326020" cy="331723"/>
          </a:xfrm>
          <a:prstGeom prst="rect">
            <a:avLst/>
          </a:prstGeom>
        </p:spPr>
      </p:pic>
      <p:sp>
        <p:nvSpPr>
          <p:cNvPr id="29" name="テキスト ボックス 28"/>
          <p:cNvSpPr txBox="1"/>
          <p:nvPr/>
        </p:nvSpPr>
        <p:spPr>
          <a:xfrm>
            <a:off x="1034364" y="4321358"/>
            <a:ext cx="430178" cy="246221"/>
          </a:xfrm>
          <a:prstGeom prst="rect">
            <a:avLst/>
          </a:prstGeom>
          <a:noFill/>
        </p:spPr>
        <p:txBody>
          <a:bodyPr wrap="square" rtlCol="0">
            <a:spAutoFit/>
          </a:bodyPr>
          <a:lstStyle/>
          <a:p>
            <a:r>
              <a:rPr lang="ja-JP" altLang="en-US" sz="1000" dirty="0"/>
              <a:t>父</a:t>
            </a:r>
            <a:endParaRPr kumimoji="1" lang="ja-JP" altLang="en-US" sz="1000" dirty="0"/>
          </a:p>
        </p:txBody>
      </p:sp>
      <p:sp>
        <p:nvSpPr>
          <p:cNvPr id="30" name="正方形/長方形 29"/>
          <p:cNvSpPr/>
          <p:nvPr/>
        </p:nvSpPr>
        <p:spPr>
          <a:xfrm>
            <a:off x="1411623" y="3498483"/>
            <a:ext cx="706241" cy="283214"/>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rPr>
              <a:t>産後休業</a:t>
            </a:r>
            <a:endParaRPr kumimoji="1" lang="en-US" altLang="ja-JP" sz="800" dirty="0">
              <a:solidFill>
                <a:schemeClr val="tx1"/>
              </a:solidFill>
            </a:endParaRPr>
          </a:p>
          <a:p>
            <a:pPr algn="ctr"/>
            <a:r>
              <a:rPr kumimoji="1" lang="ja-JP" altLang="en-US" sz="800" dirty="0">
                <a:solidFill>
                  <a:schemeClr val="tx1"/>
                </a:solidFill>
              </a:rPr>
              <a:t>育児休業</a:t>
            </a:r>
          </a:p>
        </p:txBody>
      </p:sp>
      <p:sp>
        <p:nvSpPr>
          <p:cNvPr id="31" name="正方形/長方形 30"/>
          <p:cNvSpPr/>
          <p:nvPr/>
        </p:nvSpPr>
        <p:spPr>
          <a:xfrm>
            <a:off x="1433242" y="3959206"/>
            <a:ext cx="665230" cy="33853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rPr>
              <a:t>育児</a:t>
            </a:r>
            <a:r>
              <a:rPr kumimoji="1" lang="ja-JP" altLang="en-US" sz="800" dirty="0">
                <a:solidFill>
                  <a:schemeClr val="tx1"/>
                </a:solidFill>
              </a:rPr>
              <a:t>休業</a:t>
            </a:r>
          </a:p>
        </p:txBody>
      </p:sp>
      <p:cxnSp>
        <p:nvCxnSpPr>
          <p:cNvPr id="32" name="直線コネクタ 31"/>
          <p:cNvCxnSpPr/>
          <p:nvPr/>
        </p:nvCxnSpPr>
        <p:spPr>
          <a:xfrm flipH="1">
            <a:off x="2197523" y="3386860"/>
            <a:ext cx="3" cy="1150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1884933" y="3154438"/>
            <a:ext cx="578853" cy="215444"/>
          </a:xfrm>
          <a:prstGeom prst="rect">
            <a:avLst/>
          </a:prstGeom>
          <a:noFill/>
        </p:spPr>
        <p:txBody>
          <a:bodyPr wrap="square" rtlCol="0">
            <a:spAutoFit/>
          </a:bodyPr>
          <a:lstStyle/>
          <a:p>
            <a:r>
              <a:rPr kumimoji="1" lang="ja-JP" altLang="en-US" sz="800" dirty="0"/>
              <a:t>出産日</a:t>
            </a:r>
          </a:p>
        </p:txBody>
      </p:sp>
      <p:sp>
        <p:nvSpPr>
          <p:cNvPr id="34" name="右矢印 33"/>
          <p:cNvSpPr/>
          <p:nvPr/>
        </p:nvSpPr>
        <p:spPr>
          <a:xfrm>
            <a:off x="2202253" y="3460023"/>
            <a:ext cx="819766" cy="334701"/>
          </a:xfrm>
          <a:prstGeom prst="rightArrow">
            <a:avLst>
              <a:gd name="adj1" fmla="val 47124"/>
              <a:gd name="adj2" fmla="val 50000"/>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p:cNvCxnSpPr/>
          <p:nvPr/>
        </p:nvCxnSpPr>
        <p:spPr>
          <a:xfrm>
            <a:off x="3026746" y="3363621"/>
            <a:ext cx="13946" cy="1164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テキスト ボックス 35"/>
          <p:cNvSpPr txBox="1"/>
          <p:nvPr/>
        </p:nvSpPr>
        <p:spPr>
          <a:xfrm>
            <a:off x="2780541" y="3127433"/>
            <a:ext cx="596767" cy="215444"/>
          </a:xfrm>
          <a:prstGeom prst="rect">
            <a:avLst/>
          </a:prstGeom>
          <a:noFill/>
        </p:spPr>
        <p:txBody>
          <a:bodyPr wrap="square" rtlCol="0">
            <a:spAutoFit/>
          </a:bodyPr>
          <a:lstStyle/>
          <a:p>
            <a:r>
              <a:rPr lang="ja-JP" altLang="en-US" sz="800" dirty="0"/>
              <a:t>８週間</a:t>
            </a:r>
            <a:endParaRPr kumimoji="1" lang="ja-JP" altLang="en-US" sz="800" dirty="0"/>
          </a:p>
        </p:txBody>
      </p:sp>
      <p:sp>
        <p:nvSpPr>
          <p:cNvPr id="37" name="テキスト ボックス 36"/>
          <p:cNvSpPr txBox="1"/>
          <p:nvPr/>
        </p:nvSpPr>
        <p:spPr>
          <a:xfrm>
            <a:off x="2183535" y="3532368"/>
            <a:ext cx="1321820" cy="215444"/>
          </a:xfrm>
          <a:prstGeom prst="rect">
            <a:avLst/>
          </a:prstGeom>
          <a:noFill/>
        </p:spPr>
        <p:txBody>
          <a:bodyPr wrap="square" rtlCol="0">
            <a:spAutoFit/>
          </a:bodyPr>
          <a:lstStyle/>
          <a:p>
            <a:r>
              <a:rPr kumimoji="1" lang="ja-JP" altLang="en-US" sz="800" dirty="0"/>
              <a:t>産後８週間</a:t>
            </a:r>
          </a:p>
        </p:txBody>
      </p:sp>
      <p:cxnSp>
        <p:nvCxnSpPr>
          <p:cNvPr id="40" name="直線コネクタ 39"/>
          <p:cNvCxnSpPr/>
          <p:nvPr/>
        </p:nvCxnSpPr>
        <p:spPr>
          <a:xfrm flipH="1">
            <a:off x="4329848" y="3342877"/>
            <a:ext cx="4036" cy="11228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p:cNvSpPr txBox="1"/>
          <p:nvPr/>
        </p:nvSpPr>
        <p:spPr>
          <a:xfrm>
            <a:off x="4072006" y="3012200"/>
            <a:ext cx="596767" cy="338554"/>
          </a:xfrm>
          <a:prstGeom prst="rect">
            <a:avLst/>
          </a:prstGeom>
          <a:noFill/>
        </p:spPr>
        <p:txBody>
          <a:bodyPr wrap="square" rtlCol="0">
            <a:spAutoFit/>
          </a:bodyPr>
          <a:lstStyle/>
          <a:p>
            <a:r>
              <a:rPr lang="ja-JP" altLang="en-US" sz="800" dirty="0"/>
              <a:t>１歳</a:t>
            </a:r>
            <a:endParaRPr lang="en-US" altLang="ja-JP" sz="800" dirty="0"/>
          </a:p>
          <a:p>
            <a:r>
              <a:rPr lang="ja-JP" altLang="en-US" sz="800" dirty="0"/>
              <a:t>到達日</a:t>
            </a:r>
            <a:endParaRPr kumimoji="1" lang="ja-JP" altLang="en-US" sz="800" dirty="0"/>
          </a:p>
        </p:txBody>
      </p:sp>
      <p:cxnSp>
        <p:nvCxnSpPr>
          <p:cNvPr id="42" name="直線コネクタ 41"/>
          <p:cNvCxnSpPr/>
          <p:nvPr/>
        </p:nvCxnSpPr>
        <p:spPr>
          <a:xfrm>
            <a:off x="5287003" y="3350754"/>
            <a:ext cx="7280" cy="11317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5055671" y="3057857"/>
            <a:ext cx="596767" cy="338554"/>
          </a:xfrm>
          <a:prstGeom prst="rect">
            <a:avLst/>
          </a:prstGeom>
          <a:noFill/>
        </p:spPr>
        <p:txBody>
          <a:bodyPr wrap="square" rtlCol="0">
            <a:spAutoFit/>
          </a:bodyPr>
          <a:lstStyle/>
          <a:p>
            <a:r>
              <a:rPr lang="ja-JP" altLang="en-US" sz="800" dirty="0"/>
              <a:t>１歳</a:t>
            </a:r>
            <a:endParaRPr lang="en-US" altLang="ja-JP" sz="800" dirty="0"/>
          </a:p>
          <a:p>
            <a:r>
              <a:rPr lang="en-US" altLang="ja-JP" sz="800" dirty="0"/>
              <a:t>2</a:t>
            </a:r>
            <a:r>
              <a:rPr lang="ja-JP" altLang="en-US" sz="800" dirty="0"/>
              <a:t>カ月</a:t>
            </a:r>
            <a:endParaRPr lang="en-US" altLang="ja-JP" sz="800" dirty="0"/>
          </a:p>
        </p:txBody>
      </p:sp>
      <p:sp>
        <p:nvSpPr>
          <p:cNvPr id="45" name="右矢印 44"/>
          <p:cNvSpPr/>
          <p:nvPr/>
        </p:nvSpPr>
        <p:spPr>
          <a:xfrm>
            <a:off x="3038184" y="3471209"/>
            <a:ext cx="1268956" cy="323515"/>
          </a:xfrm>
          <a:prstGeom prst="rightArrow">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3270405" y="3524617"/>
            <a:ext cx="1340881" cy="215444"/>
          </a:xfrm>
          <a:prstGeom prst="rect">
            <a:avLst/>
          </a:prstGeom>
          <a:noFill/>
        </p:spPr>
        <p:txBody>
          <a:bodyPr wrap="square" rtlCol="0">
            <a:spAutoFit/>
          </a:bodyPr>
          <a:lstStyle/>
          <a:p>
            <a:r>
              <a:rPr lang="ja-JP" altLang="en-US" sz="800" dirty="0"/>
              <a:t>育児休業</a:t>
            </a:r>
            <a:endParaRPr kumimoji="1" lang="ja-JP" altLang="en-US" sz="800" dirty="0"/>
          </a:p>
        </p:txBody>
      </p:sp>
      <p:sp>
        <p:nvSpPr>
          <p:cNvPr id="47" name="右矢印 46"/>
          <p:cNvSpPr/>
          <p:nvPr/>
        </p:nvSpPr>
        <p:spPr>
          <a:xfrm>
            <a:off x="2197523" y="3888977"/>
            <a:ext cx="805820" cy="516092"/>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テキスト ボックス 47"/>
          <p:cNvSpPr txBox="1"/>
          <p:nvPr/>
        </p:nvSpPr>
        <p:spPr>
          <a:xfrm>
            <a:off x="2197523" y="4047504"/>
            <a:ext cx="654486" cy="215444"/>
          </a:xfrm>
          <a:prstGeom prst="rect">
            <a:avLst/>
          </a:prstGeom>
          <a:noFill/>
        </p:spPr>
        <p:txBody>
          <a:bodyPr wrap="square" rtlCol="0">
            <a:spAutoFit/>
          </a:bodyPr>
          <a:lstStyle/>
          <a:p>
            <a:r>
              <a:rPr lang="ja-JP" altLang="en-US" sz="800" dirty="0"/>
              <a:t>育児休業</a:t>
            </a:r>
            <a:endParaRPr kumimoji="1" lang="en-US" altLang="ja-JP" sz="800" dirty="0"/>
          </a:p>
        </p:txBody>
      </p:sp>
      <p:sp>
        <p:nvSpPr>
          <p:cNvPr id="49" name="右矢印 48"/>
          <p:cNvSpPr/>
          <p:nvPr/>
        </p:nvSpPr>
        <p:spPr>
          <a:xfrm>
            <a:off x="4050928" y="3824133"/>
            <a:ext cx="1085576" cy="605260"/>
          </a:xfrm>
          <a:prstGeom prst="rightArrow">
            <a:avLst>
              <a:gd name="adj1" fmla="val 50000"/>
              <a:gd name="adj2" fmla="val 51986"/>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テキスト ボックス 49"/>
          <p:cNvSpPr txBox="1"/>
          <p:nvPr/>
        </p:nvSpPr>
        <p:spPr>
          <a:xfrm>
            <a:off x="4100605" y="3961528"/>
            <a:ext cx="753537" cy="338554"/>
          </a:xfrm>
          <a:prstGeom prst="rect">
            <a:avLst/>
          </a:prstGeom>
          <a:noFill/>
        </p:spPr>
        <p:txBody>
          <a:bodyPr wrap="square" rtlCol="0">
            <a:spAutoFit/>
          </a:bodyPr>
          <a:lstStyle/>
          <a:p>
            <a:r>
              <a:rPr lang="ja-JP" altLang="en-US" sz="800" dirty="0"/>
              <a:t>パパ・ママ育休プラス</a:t>
            </a:r>
            <a:endParaRPr kumimoji="1" lang="en-US" altLang="ja-JP" sz="800" dirty="0"/>
          </a:p>
        </p:txBody>
      </p:sp>
      <p:sp>
        <p:nvSpPr>
          <p:cNvPr id="59" name="角丸四角形 58"/>
          <p:cNvSpPr/>
          <p:nvPr/>
        </p:nvSpPr>
        <p:spPr>
          <a:xfrm>
            <a:off x="3254241" y="3746314"/>
            <a:ext cx="2829064" cy="183885"/>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rPr>
              <a:t>※</a:t>
            </a:r>
            <a:r>
              <a:rPr lang="ja-JP" altLang="en-US" sz="1000" b="1" dirty="0">
                <a:solidFill>
                  <a:schemeClr val="tx1"/>
                </a:solidFill>
              </a:rPr>
              <a:t>両親の育児休業期間が重複することも可能</a:t>
            </a:r>
            <a:endParaRPr lang="en-US" altLang="ja-JP" sz="1000" b="1" dirty="0">
              <a:solidFill>
                <a:schemeClr val="tx1"/>
              </a:solidFill>
            </a:endParaRPr>
          </a:p>
        </p:txBody>
      </p:sp>
      <p:sp>
        <p:nvSpPr>
          <p:cNvPr id="60" name="フローチャート: 代替処理 59"/>
          <p:cNvSpPr/>
          <p:nvPr/>
        </p:nvSpPr>
        <p:spPr>
          <a:xfrm>
            <a:off x="224105" y="4611112"/>
            <a:ext cx="3310471" cy="441982"/>
          </a:xfrm>
          <a:prstGeom prst="flowChartAlternateProcess">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産後パパ育休と育児休業の違い</a:t>
            </a:r>
          </a:p>
        </p:txBody>
      </p:sp>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3952" y="1083533"/>
            <a:ext cx="326020" cy="331723"/>
          </a:xfrm>
          <a:prstGeom prst="rect">
            <a:avLst/>
          </a:prstGeom>
        </p:spPr>
      </p:pic>
      <p:pic>
        <p:nvPicPr>
          <p:cNvPr id="20" name="図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5832" y="1076024"/>
            <a:ext cx="312640" cy="341332"/>
          </a:xfrm>
          <a:prstGeom prst="rect">
            <a:avLst/>
          </a:prstGeom>
        </p:spPr>
      </p:pic>
      <p:graphicFrame>
        <p:nvGraphicFramePr>
          <p:cNvPr id="63" name="表 62"/>
          <p:cNvGraphicFramePr>
            <a:graphicFrameLocks noGrp="1"/>
          </p:cNvGraphicFramePr>
          <p:nvPr>
            <p:extLst>
              <p:ext uri="{D42A27DB-BD31-4B8C-83A1-F6EECF244321}">
                <p14:modId xmlns:p14="http://schemas.microsoft.com/office/powerpoint/2010/main" val="647744240"/>
              </p:ext>
            </p:extLst>
          </p:nvPr>
        </p:nvGraphicFramePr>
        <p:xfrm>
          <a:off x="269635" y="5085490"/>
          <a:ext cx="5910890" cy="2221144"/>
        </p:xfrm>
        <a:graphic>
          <a:graphicData uri="http://schemas.openxmlformats.org/drawingml/2006/table">
            <a:tbl>
              <a:tblPr firstRow="1" bandRow="1">
                <a:tableStyleId>{5C22544A-7EE6-4342-B048-85BDC9FD1C3A}</a:tableStyleId>
              </a:tblPr>
              <a:tblGrid>
                <a:gridCol w="1730742">
                  <a:extLst>
                    <a:ext uri="{9D8B030D-6E8A-4147-A177-3AD203B41FA5}">
                      <a16:colId xmlns:a16="http://schemas.microsoft.com/office/drawing/2014/main" val="2008135994"/>
                    </a:ext>
                  </a:extLst>
                </a:gridCol>
                <a:gridCol w="1977991">
                  <a:extLst>
                    <a:ext uri="{9D8B030D-6E8A-4147-A177-3AD203B41FA5}">
                      <a16:colId xmlns:a16="http://schemas.microsoft.com/office/drawing/2014/main" val="2767851481"/>
                    </a:ext>
                  </a:extLst>
                </a:gridCol>
                <a:gridCol w="2202157">
                  <a:extLst>
                    <a:ext uri="{9D8B030D-6E8A-4147-A177-3AD203B41FA5}">
                      <a16:colId xmlns:a16="http://schemas.microsoft.com/office/drawing/2014/main" val="4269287232"/>
                    </a:ext>
                  </a:extLst>
                </a:gridCol>
              </a:tblGrid>
              <a:tr h="214253">
                <a:tc>
                  <a:txBody>
                    <a:bodyPr/>
                    <a:lstStyle/>
                    <a:p>
                      <a:endParaRPr kumimoji="1" lang="ja-JP" altLang="en-US" dirty="0"/>
                    </a:p>
                  </a:txBody>
                  <a:tcPr>
                    <a:solidFill>
                      <a:schemeClr val="accent4">
                        <a:lumMod val="20000"/>
                        <a:lumOff val="80000"/>
                      </a:schemeClr>
                    </a:solidFill>
                  </a:tcPr>
                </a:tc>
                <a:tc>
                  <a:txBody>
                    <a:bodyPr/>
                    <a:lstStyle/>
                    <a:p>
                      <a:r>
                        <a:rPr kumimoji="1" lang="ja-JP" altLang="en-US" sz="1000" b="0" dirty="0">
                          <a:solidFill>
                            <a:schemeClr val="tx1"/>
                          </a:solidFill>
                        </a:rPr>
                        <a:t>産後パパ育休</a:t>
                      </a:r>
                    </a:p>
                  </a:txBody>
                  <a:tcPr>
                    <a:solidFill>
                      <a:schemeClr val="accent4">
                        <a:lumMod val="20000"/>
                        <a:lumOff val="80000"/>
                      </a:schemeClr>
                    </a:solidFill>
                  </a:tcPr>
                </a:tc>
                <a:tc>
                  <a:txBody>
                    <a:bodyPr/>
                    <a:lstStyle/>
                    <a:p>
                      <a:r>
                        <a:rPr kumimoji="1" lang="ja-JP" altLang="en-US" sz="1000" b="0" dirty="0">
                          <a:solidFill>
                            <a:schemeClr val="tx1"/>
                          </a:solidFill>
                        </a:rPr>
                        <a:t>育児休業</a:t>
                      </a:r>
                    </a:p>
                  </a:txBody>
                  <a:tcPr>
                    <a:solidFill>
                      <a:schemeClr val="accent4">
                        <a:lumMod val="20000"/>
                        <a:lumOff val="80000"/>
                      </a:schemeClr>
                    </a:solidFill>
                  </a:tcPr>
                </a:tc>
                <a:extLst>
                  <a:ext uri="{0D108BD9-81ED-4DB2-BD59-A6C34878D82A}">
                    <a16:rowId xmlns:a16="http://schemas.microsoft.com/office/drawing/2014/main" val="4294492735"/>
                  </a:ext>
                </a:extLst>
              </a:tr>
              <a:tr h="391943">
                <a:tc>
                  <a:txBody>
                    <a:bodyPr/>
                    <a:lstStyle/>
                    <a:p>
                      <a:r>
                        <a:rPr kumimoji="1" lang="ja-JP" altLang="en-US" sz="1000" dirty="0"/>
                        <a:t>対象期間・取得可能日数</a:t>
                      </a:r>
                    </a:p>
                  </a:txBody>
                  <a:tcPr>
                    <a:solidFill>
                      <a:schemeClr val="accent4">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dirty="0"/>
                        <a:t>子の出生後８週間以内の期間内で通算４週間（</a:t>
                      </a:r>
                      <a:r>
                        <a:rPr kumimoji="1" lang="en-US" altLang="ja-JP" sz="1000" dirty="0"/>
                        <a:t>28 </a:t>
                      </a:r>
                      <a:r>
                        <a:rPr kumimoji="1" lang="ja-JP" altLang="en-US" sz="1000" dirty="0"/>
                        <a:t>日）まで</a:t>
                      </a:r>
                    </a:p>
                  </a:txBody>
                  <a:tcPr>
                    <a:solidFill>
                      <a:schemeClr val="accent4">
                        <a:lumMod val="20000"/>
                        <a:lumOff val="80000"/>
                      </a:schemeClr>
                    </a:solidFill>
                  </a:tcPr>
                </a:tc>
                <a:tc>
                  <a:txBody>
                    <a:bodyPr/>
                    <a:lstStyle/>
                    <a:p>
                      <a:r>
                        <a:rPr kumimoji="1" lang="ja-JP" altLang="en-US" sz="1000" dirty="0"/>
                        <a:t>原則として子が１歳に達するまでの連続した期間</a:t>
                      </a:r>
                    </a:p>
                  </a:txBody>
                  <a:tcPr>
                    <a:solidFill>
                      <a:schemeClr val="accent4">
                        <a:lumMod val="20000"/>
                        <a:lumOff val="80000"/>
                      </a:schemeClr>
                    </a:solidFill>
                  </a:tcPr>
                </a:tc>
                <a:extLst>
                  <a:ext uri="{0D108BD9-81ED-4DB2-BD59-A6C34878D82A}">
                    <a16:rowId xmlns:a16="http://schemas.microsoft.com/office/drawing/2014/main" val="380408282"/>
                  </a:ext>
                </a:extLst>
              </a:tr>
              <a:tr h="255585">
                <a:tc>
                  <a:txBody>
                    <a:bodyPr/>
                    <a:lstStyle/>
                    <a:p>
                      <a:r>
                        <a:rPr kumimoji="1" lang="ja-JP" altLang="en-US" sz="1000" dirty="0"/>
                        <a:t>申出期間</a:t>
                      </a:r>
                    </a:p>
                  </a:txBody>
                  <a:tcPr>
                    <a:solidFill>
                      <a:schemeClr val="accent4">
                        <a:lumMod val="20000"/>
                        <a:lumOff val="80000"/>
                      </a:schemeClr>
                    </a:solidFill>
                  </a:tcPr>
                </a:tc>
                <a:tc>
                  <a:txBody>
                    <a:bodyPr/>
                    <a:lstStyle/>
                    <a:p>
                      <a:r>
                        <a:rPr kumimoji="1" lang="ja-JP" altLang="en-US" sz="1000" dirty="0"/>
                        <a:t>原則、２週間前まで</a:t>
                      </a:r>
                      <a:endParaRPr kumimoji="1" lang="en-US" altLang="ja-JP" sz="1000" dirty="0"/>
                    </a:p>
                  </a:txBody>
                  <a:tcPr>
                    <a:solidFill>
                      <a:schemeClr val="accent4">
                        <a:lumMod val="20000"/>
                        <a:lumOff val="80000"/>
                      </a:schemeClr>
                    </a:solidFill>
                  </a:tcPr>
                </a:tc>
                <a:tc>
                  <a:txBody>
                    <a:bodyPr/>
                    <a:lstStyle/>
                    <a:p>
                      <a:r>
                        <a:rPr kumimoji="1" lang="ja-JP" altLang="en-US" sz="1000" dirty="0"/>
                        <a:t>原則</a:t>
                      </a:r>
                      <a:r>
                        <a:rPr kumimoji="1" lang="ja-JP" altLang="en-US" sz="1000"/>
                        <a:t>、１</a:t>
                      </a:r>
                      <a:r>
                        <a:rPr kumimoji="1" lang="ja-JP" altLang="en-US" sz="1000">
                          <a:solidFill>
                            <a:schemeClr val="tx1"/>
                          </a:solidFill>
                        </a:rPr>
                        <a:t>か月</a:t>
                      </a:r>
                      <a:r>
                        <a:rPr kumimoji="1" lang="ja-JP" altLang="en-US" sz="1000"/>
                        <a:t>前</a:t>
                      </a:r>
                      <a:r>
                        <a:rPr kumimoji="1" lang="ja-JP" altLang="en-US" sz="1000" dirty="0"/>
                        <a:t>まで</a:t>
                      </a:r>
                    </a:p>
                  </a:txBody>
                  <a:tcPr>
                    <a:solidFill>
                      <a:schemeClr val="accent4">
                        <a:lumMod val="20000"/>
                        <a:lumOff val="80000"/>
                      </a:schemeClr>
                    </a:solidFill>
                  </a:tcPr>
                </a:tc>
                <a:extLst>
                  <a:ext uri="{0D108BD9-81ED-4DB2-BD59-A6C34878D82A}">
                    <a16:rowId xmlns:a16="http://schemas.microsoft.com/office/drawing/2014/main" val="1489258128"/>
                  </a:ext>
                </a:extLst>
              </a:tr>
              <a:tr h="418699">
                <a:tc>
                  <a:txBody>
                    <a:bodyPr/>
                    <a:lstStyle/>
                    <a:p>
                      <a:r>
                        <a:rPr kumimoji="1" lang="ja-JP" altLang="en-US" sz="1000" dirty="0"/>
                        <a:t>分割取得</a:t>
                      </a:r>
                    </a:p>
                  </a:txBody>
                  <a:tcPr>
                    <a:solidFill>
                      <a:schemeClr val="accent4">
                        <a:lumMod val="20000"/>
                        <a:lumOff val="80000"/>
                      </a:schemeClr>
                    </a:solidFill>
                  </a:tcPr>
                </a:tc>
                <a:tc>
                  <a:txBody>
                    <a:bodyPr/>
                    <a:lstStyle/>
                    <a:p>
                      <a:r>
                        <a:rPr kumimoji="1" lang="ja-JP" altLang="en-US" sz="1000" dirty="0"/>
                        <a:t>子</a:t>
                      </a:r>
                      <a:r>
                        <a:rPr kumimoji="1" lang="en-US" altLang="ja-JP" sz="1000" dirty="0"/>
                        <a:t>1</a:t>
                      </a:r>
                      <a:r>
                        <a:rPr kumimoji="1" lang="ja-JP" altLang="en-US" sz="1000" dirty="0"/>
                        <a:t>人につき、</a:t>
                      </a:r>
                      <a:r>
                        <a:rPr kumimoji="1" lang="en-US" altLang="ja-JP" sz="1000" dirty="0"/>
                        <a:t>2</a:t>
                      </a:r>
                      <a:r>
                        <a:rPr kumimoji="1" lang="ja-JP" altLang="en-US" sz="1000" dirty="0"/>
                        <a:t>回</a:t>
                      </a:r>
                      <a:r>
                        <a:rPr kumimoji="1" lang="en-US" altLang="ja-JP" sz="1000" dirty="0"/>
                        <a:t>(</a:t>
                      </a:r>
                      <a:r>
                        <a:rPr kumimoji="1" lang="ja-JP" altLang="en-US" sz="1000" dirty="0"/>
                        <a:t>２回に分割する場合はまとめて申出</a:t>
                      </a:r>
                      <a:r>
                        <a:rPr kumimoji="1" lang="en-US" altLang="ja-JP" sz="1000" dirty="0"/>
                        <a:t>)</a:t>
                      </a:r>
                    </a:p>
                  </a:txBody>
                  <a:tcPr>
                    <a:solidFill>
                      <a:schemeClr val="accent4">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dirty="0"/>
                        <a:t>子</a:t>
                      </a:r>
                      <a:r>
                        <a:rPr kumimoji="1" lang="en-US" altLang="ja-JP" sz="1000" dirty="0"/>
                        <a:t>1</a:t>
                      </a:r>
                      <a:r>
                        <a:rPr kumimoji="1" lang="ja-JP" altLang="en-US" sz="1000" dirty="0"/>
                        <a:t>人につき、</a:t>
                      </a:r>
                      <a:r>
                        <a:rPr kumimoji="1" lang="en-US" altLang="ja-JP" sz="1000" dirty="0"/>
                        <a:t>2</a:t>
                      </a:r>
                      <a:r>
                        <a:rPr kumimoji="1" lang="ja-JP" altLang="en-US" sz="1000" dirty="0"/>
                        <a:t>回</a:t>
                      </a:r>
                      <a:r>
                        <a:rPr kumimoji="1" lang="en-US" altLang="ja-JP" sz="1000" dirty="0"/>
                        <a:t>(</a:t>
                      </a:r>
                      <a:r>
                        <a:rPr kumimoji="1" lang="ja-JP" altLang="en-US" sz="1000" dirty="0"/>
                        <a:t>取得の際に、</a:t>
                      </a:r>
                      <a:r>
                        <a:rPr kumimoji="1" lang="ja-JP" altLang="en-US" sz="1000" dirty="0">
                          <a:solidFill>
                            <a:schemeClr val="tx1"/>
                          </a:solidFill>
                        </a:rPr>
                        <a:t>その都度申出</a:t>
                      </a:r>
                      <a:r>
                        <a:rPr kumimoji="1" lang="en-US" altLang="ja-JP" sz="1000" dirty="0">
                          <a:solidFill>
                            <a:schemeClr val="tx1"/>
                          </a:solidFill>
                        </a:rPr>
                        <a:t>)</a:t>
                      </a:r>
                      <a:endParaRPr kumimoji="1" lang="ja-JP" altLang="en-US" sz="1000" dirty="0">
                        <a:solidFill>
                          <a:schemeClr val="tx1"/>
                        </a:solidFill>
                      </a:endParaRPr>
                    </a:p>
                  </a:txBody>
                  <a:tcPr>
                    <a:solidFill>
                      <a:schemeClr val="accent4">
                        <a:lumMod val="20000"/>
                        <a:lumOff val="80000"/>
                      </a:schemeClr>
                    </a:solidFill>
                  </a:tcPr>
                </a:tc>
                <a:extLst>
                  <a:ext uri="{0D108BD9-81ED-4DB2-BD59-A6C34878D82A}">
                    <a16:rowId xmlns:a16="http://schemas.microsoft.com/office/drawing/2014/main" val="1257233968"/>
                  </a:ext>
                </a:extLst>
              </a:tr>
              <a:tr h="482893">
                <a:tc>
                  <a:txBody>
                    <a:bodyPr/>
                    <a:lstStyle/>
                    <a:p>
                      <a:r>
                        <a:rPr kumimoji="1" lang="ja-JP" altLang="en-US" sz="1000" dirty="0"/>
                        <a:t>休業中の就業</a:t>
                      </a:r>
                    </a:p>
                  </a:txBody>
                  <a:tcPr>
                    <a:solidFill>
                      <a:schemeClr val="accent4">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lt"/>
                          <a:ea typeface="+mn-ea"/>
                          <a:cs typeface="+mn-cs"/>
                        </a:rPr>
                        <a:t>休業中に就業させることができる労働者を労使協定で定めている場合に限り、労働者が合意した範囲で休業中に就業することが可能</a:t>
                      </a:r>
                    </a:p>
                  </a:txBody>
                  <a:tcPr>
                    <a:solidFill>
                      <a:schemeClr val="accent4">
                        <a:lumMod val="20000"/>
                        <a:lumOff val="80000"/>
                      </a:schemeClr>
                    </a:solidFill>
                  </a:tcPr>
                </a:tc>
                <a:tc>
                  <a:txBody>
                    <a:bodyPr/>
                    <a:lstStyle/>
                    <a:p>
                      <a:r>
                        <a:rPr kumimoji="1" lang="ja-JP" altLang="en-US" sz="1000" dirty="0"/>
                        <a:t>原則、就業不可</a:t>
                      </a:r>
                    </a:p>
                  </a:txBody>
                  <a:tcPr>
                    <a:solidFill>
                      <a:schemeClr val="accent4">
                        <a:lumMod val="20000"/>
                        <a:lumOff val="80000"/>
                      </a:schemeClr>
                    </a:solidFill>
                  </a:tcPr>
                </a:tc>
                <a:extLst>
                  <a:ext uri="{0D108BD9-81ED-4DB2-BD59-A6C34878D82A}">
                    <a16:rowId xmlns:a16="http://schemas.microsoft.com/office/drawing/2014/main" val="476783543"/>
                  </a:ext>
                </a:extLst>
              </a:tr>
            </a:tbl>
          </a:graphicData>
        </a:graphic>
      </p:graphicFrame>
      <p:sp>
        <p:nvSpPr>
          <p:cNvPr id="52" name="テキスト ボックス 51"/>
          <p:cNvSpPr txBox="1"/>
          <p:nvPr/>
        </p:nvSpPr>
        <p:spPr>
          <a:xfrm>
            <a:off x="3527568" y="272269"/>
            <a:ext cx="1004889" cy="708923"/>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１歳</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２カ月</a:t>
            </a:r>
            <a:endParaRPr kumimoji="1" lang="en-US" altLang="ja-JP" sz="2000" b="1" dirty="0">
              <a:latin typeface="メイリオ" panose="020B0604030504040204" pitchFamily="50" charset="-128"/>
              <a:ea typeface="メイリオ" panose="020B0604030504040204" pitchFamily="50" charset="-128"/>
            </a:endParaRPr>
          </a:p>
        </p:txBody>
      </p:sp>
      <p:sp>
        <p:nvSpPr>
          <p:cNvPr id="53" name="角丸四角形 52"/>
          <p:cNvSpPr/>
          <p:nvPr/>
        </p:nvSpPr>
        <p:spPr>
          <a:xfrm>
            <a:off x="2457911" y="1153996"/>
            <a:ext cx="3608017" cy="362623"/>
          </a:xfrm>
          <a:prstGeom prst="roundRect">
            <a:avLst>
              <a:gd name="adj" fmla="val 24650"/>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rPr>
              <a:t>両親ともに育児休業することで、子が１歳２カ月に達するまでの間に父母それぞれ１年間まで育児休業できる制度</a:t>
            </a:r>
            <a:endParaRPr lang="en-US" altLang="ja-JP" sz="1000" b="1" dirty="0">
              <a:solidFill>
                <a:schemeClr val="tx1"/>
              </a:solidFill>
            </a:endParaRPr>
          </a:p>
        </p:txBody>
      </p:sp>
      <p:sp>
        <p:nvSpPr>
          <p:cNvPr id="54" name="正方形/長方形 53"/>
          <p:cNvSpPr/>
          <p:nvPr/>
        </p:nvSpPr>
        <p:spPr>
          <a:xfrm>
            <a:off x="282561" y="1050408"/>
            <a:ext cx="211013" cy="2205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５</a:t>
            </a:r>
            <a:endParaRPr kumimoji="1" lang="ja-JP" altLang="en-US" sz="1400" b="1">
              <a:solidFill>
                <a:schemeClr val="tx1"/>
              </a:solidFill>
            </a:endParaRPr>
          </a:p>
        </p:txBody>
      </p:sp>
      <p:sp>
        <p:nvSpPr>
          <p:cNvPr id="55" name="テキスト ボックス 54"/>
          <p:cNvSpPr txBox="1"/>
          <p:nvPr/>
        </p:nvSpPr>
        <p:spPr>
          <a:xfrm>
            <a:off x="245069" y="7388101"/>
            <a:ext cx="5925891" cy="1387387"/>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360839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ホームベース 50"/>
          <p:cNvSpPr/>
          <p:nvPr/>
        </p:nvSpPr>
        <p:spPr>
          <a:xfrm>
            <a:off x="4735373" y="196591"/>
            <a:ext cx="1717677" cy="725605"/>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ホームベース 15"/>
          <p:cNvSpPr/>
          <p:nvPr/>
        </p:nvSpPr>
        <p:spPr>
          <a:xfrm>
            <a:off x="4195724" y="198227"/>
            <a:ext cx="1386890" cy="725605"/>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ホームベース 13"/>
          <p:cNvSpPr/>
          <p:nvPr/>
        </p:nvSpPr>
        <p:spPr>
          <a:xfrm>
            <a:off x="3501655" y="198678"/>
            <a:ext cx="1319096" cy="72306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ホームベース 42"/>
          <p:cNvSpPr/>
          <p:nvPr/>
        </p:nvSpPr>
        <p:spPr>
          <a:xfrm>
            <a:off x="2519110" y="198677"/>
            <a:ext cx="1353228" cy="723068"/>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ホームベース 11"/>
          <p:cNvSpPr/>
          <p:nvPr/>
        </p:nvSpPr>
        <p:spPr>
          <a:xfrm>
            <a:off x="1417986" y="198956"/>
            <a:ext cx="1509529" cy="722790"/>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ホームベース 9"/>
          <p:cNvSpPr/>
          <p:nvPr/>
        </p:nvSpPr>
        <p:spPr>
          <a:xfrm>
            <a:off x="755559" y="198677"/>
            <a:ext cx="1355617" cy="722791"/>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b="1" dirty="0">
              <a:latin typeface="メイリオ" panose="020B0604030504040204" pitchFamily="50" charset="-128"/>
              <a:ea typeface="メイリオ" panose="020B0604030504040204" pitchFamily="50" charset="-128"/>
            </a:endParaRPr>
          </a:p>
        </p:txBody>
      </p:sp>
      <p:sp>
        <p:nvSpPr>
          <p:cNvPr id="2" name="スライド番号プレースホルダー 1"/>
          <p:cNvSpPr>
            <a:spLocks noGrp="1"/>
          </p:cNvSpPr>
          <p:nvPr>
            <p:ph type="sldNum" sz="quarter" idx="12"/>
          </p:nvPr>
        </p:nvSpPr>
        <p:spPr>
          <a:xfrm>
            <a:off x="2172750" y="8716327"/>
            <a:ext cx="1543050" cy="486833"/>
          </a:xfrm>
        </p:spPr>
        <p:txBody>
          <a:bodyPr/>
          <a:lstStyle/>
          <a:p>
            <a:fld id="{BD6F1CBD-B437-47E4-8EA4-6A9B6D02C591}" type="slidenum">
              <a:rPr kumimoji="1" lang="ja-JP" altLang="en-US" sz="1200" smtClean="0">
                <a:solidFill>
                  <a:schemeClr val="tx1"/>
                </a:solidFill>
              </a:rPr>
              <a:t>7</a:t>
            </a:fld>
            <a:endParaRPr kumimoji="1" lang="ja-JP" altLang="en-US" sz="1200" dirty="0">
              <a:solidFill>
                <a:schemeClr val="tx1"/>
              </a:solidFill>
            </a:endParaRPr>
          </a:p>
        </p:txBody>
      </p:sp>
      <p:grpSp>
        <p:nvGrpSpPr>
          <p:cNvPr id="4" name="グループ化 3"/>
          <p:cNvGrpSpPr/>
          <p:nvPr/>
        </p:nvGrpSpPr>
        <p:grpSpPr>
          <a:xfrm>
            <a:off x="6029177" y="8827562"/>
            <a:ext cx="918314" cy="316438"/>
            <a:chOff x="6111980" y="8878053"/>
            <a:chExt cx="785770" cy="274209"/>
          </a:xfrm>
        </p:grpSpPr>
        <p:sp>
          <p:nvSpPr>
            <p:cNvPr id="5" name="正方形/長方形 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13" name="テキスト ボックス 12"/>
          <p:cNvSpPr txBox="1"/>
          <p:nvPr/>
        </p:nvSpPr>
        <p:spPr>
          <a:xfrm>
            <a:off x="2124307" y="422137"/>
            <a:ext cx="1188698" cy="338554"/>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１歳</a:t>
            </a:r>
            <a:endParaRPr kumimoji="1" lang="en-US" altLang="ja-JP" sz="1600" b="1"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3854885" y="280044"/>
            <a:ext cx="1267725" cy="584775"/>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１歳</a:t>
            </a:r>
            <a:endParaRPr lang="en-US" altLang="ja-JP" sz="1600" b="1" dirty="0">
              <a:latin typeface="メイリオ" panose="020B0604030504040204" pitchFamily="50" charset="-128"/>
              <a:ea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rPr>
              <a:t>６カ月</a:t>
            </a:r>
            <a:endParaRPr kumimoji="1" lang="en-US" altLang="ja-JP" sz="1600" b="1" dirty="0">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4798242" y="404334"/>
            <a:ext cx="626227" cy="369332"/>
          </a:xfrm>
          <a:prstGeom prst="rect">
            <a:avLst/>
          </a:prstGeom>
          <a:noFill/>
        </p:spPr>
        <p:txBody>
          <a:bodyPr wrap="square" rtlCol="0">
            <a:spAutoFit/>
          </a:bodyPr>
          <a:lstStyle/>
          <a:p>
            <a:r>
              <a:rPr kumimoji="1" lang="en-US" altLang="ja-JP" b="1" dirty="0"/>
              <a:t>2</a:t>
            </a:r>
            <a:r>
              <a:rPr kumimoji="1" lang="ja-JP" altLang="en-US" b="1" dirty="0"/>
              <a:t>歳</a:t>
            </a:r>
          </a:p>
        </p:txBody>
      </p:sp>
      <p:sp>
        <p:nvSpPr>
          <p:cNvPr id="52" name="テキスト ボックス 51"/>
          <p:cNvSpPr txBox="1"/>
          <p:nvPr/>
        </p:nvSpPr>
        <p:spPr>
          <a:xfrm>
            <a:off x="5604851" y="389043"/>
            <a:ext cx="626227" cy="369332"/>
          </a:xfrm>
          <a:prstGeom prst="rect">
            <a:avLst/>
          </a:prstGeom>
          <a:noFill/>
        </p:spPr>
        <p:txBody>
          <a:bodyPr wrap="square" rtlCol="0">
            <a:spAutoFit/>
          </a:bodyPr>
          <a:lstStyle/>
          <a:p>
            <a:r>
              <a:rPr lang="en-US" altLang="ja-JP" b="1" dirty="0"/>
              <a:t>3</a:t>
            </a:r>
            <a:r>
              <a:rPr lang="ja-JP" altLang="en-US" b="1" dirty="0"/>
              <a:t>歳</a:t>
            </a:r>
            <a:endParaRPr kumimoji="1" lang="ja-JP" altLang="en-US" b="1" dirty="0"/>
          </a:p>
        </p:txBody>
      </p:sp>
      <p:sp>
        <p:nvSpPr>
          <p:cNvPr id="55" name="テキスト ボックス 54"/>
          <p:cNvSpPr txBox="1"/>
          <p:nvPr/>
        </p:nvSpPr>
        <p:spPr>
          <a:xfrm>
            <a:off x="218308" y="1046127"/>
            <a:ext cx="5906267" cy="923330"/>
          </a:xfrm>
          <a:prstGeom prst="rect">
            <a:avLst/>
          </a:prstGeom>
          <a:solidFill>
            <a:schemeClr val="bg1"/>
          </a:solidFill>
          <a:ln w="38100">
            <a:solidFill>
              <a:srgbClr val="33CCCC"/>
            </a:solidFill>
          </a:ln>
        </p:spPr>
        <p:txBody>
          <a:bodyPr wrap="square" rtlCol="0">
            <a:spAutoFit/>
          </a:bodyPr>
          <a:lstStyle/>
          <a:p>
            <a:r>
              <a:rPr lang="ja-JP" altLang="en-US" sz="1400" dirty="0"/>
              <a:t>    </a:t>
            </a:r>
            <a:r>
              <a:rPr lang="ja-JP" altLang="en-US" sz="1400" b="1" dirty="0"/>
              <a:t>育児時間</a:t>
            </a:r>
            <a:endParaRPr lang="en-US" altLang="ja-JP" sz="1400" b="1" dirty="0"/>
          </a:p>
          <a:p>
            <a:endParaRPr lang="en-US" altLang="ja-JP" sz="1000" dirty="0"/>
          </a:p>
          <a:p>
            <a:r>
              <a:rPr lang="ja-JP" altLang="en-US" sz="1000" dirty="0"/>
              <a:t>　労働基準法で定められた、生後満</a:t>
            </a:r>
            <a:r>
              <a:rPr lang="en-US" altLang="ja-JP" sz="1000" dirty="0"/>
              <a:t>1</a:t>
            </a:r>
            <a:r>
              <a:rPr lang="ja-JP" altLang="en-US" sz="1000" dirty="0"/>
              <a:t>年に達しない子供を育てる女性労働者が、通常の休憩時間とは別に、</a:t>
            </a:r>
            <a:r>
              <a:rPr lang="en-US" altLang="ja-JP" sz="1000" dirty="0"/>
              <a:t>1</a:t>
            </a:r>
            <a:r>
              <a:rPr lang="ja-JP" altLang="en-US" sz="1000" dirty="0"/>
              <a:t>日</a:t>
            </a:r>
            <a:r>
              <a:rPr lang="en-US" altLang="ja-JP" sz="1000" dirty="0"/>
              <a:t>2</a:t>
            </a:r>
            <a:r>
              <a:rPr lang="ja-JP" altLang="en-US" sz="1000" dirty="0"/>
              <a:t>回、それぞれ少なくとも</a:t>
            </a:r>
            <a:r>
              <a:rPr lang="en-US" altLang="ja-JP" sz="1000" dirty="0"/>
              <a:t>30</a:t>
            </a:r>
            <a:r>
              <a:rPr lang="ja-JP" altLang="en-US" sz="1000" dirty="0"/>
              <a:t>分の時間を請求できる。</a:t>
            </a:r>
            <a:endParaRPr lang="en-US" altLang="ja-JP" sz="1000" dirty="0"/>
          </a:p>
          <a:p>
            <a:endParaRPr lang="en-US" altLang="ja-JP" sz="1000" dirty="0"/>
          </a:p>
        </p:txBody>
      </p:sp>
      <p:pic>
        <p:nvPicPr>
          <p:cNvPr id="56" name="図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09470" y="1033637"/>
            <a:ext cx="296032" cy="346115"/>
          </a:xfrm>
          <a:prstGeom prst="rect">
            <a:avLst/>
          </a:prstGeom>
        </p:spPr>
      </p:pic>
      <p:sp>
        <p:nvSpPr>
          <p:cNvPr id="57" name="テキスト ボックス 56"/>
          <p:cNvSpPr txBox="1"/>
          <p:nvPr/>
        </p:nvSpPr>
        <p:spPr>
          <a:xfrm>
            <a:off x="204789" y="3984513"/>
            <a:ext cx="5919786" cy="3035412"/>
          </a:xfrm>
          <a:prstGeom prst="rect">
            <a:avLst/>
          </a:prstGeom>
          <a:solidFill>
            <a:schemeClr val="bg1"/>
          </a:solidFill>
          <a:ln w="38100">
            <a:solidFill>
              <a:schemeClr val="accent2">
                <a:lumMod val="20000"/>
                <a:lumOff val="80000"/>
              </a:schemeClr>
            </a:solidFill>
          </a:ln>
        </p:spPr>
        <p:txBody>
          <a:bodyPr wrap="square" rtlCol="0">
            <a:noAutofit/>
          </a:bodyPr>
          <a:lstStyle/>
          <a:p>
            <a:r>
              <a:rPr lang="ja-JP" altLang="en-US" sz="1000" dirty="0"/>
              <a:t>      </a:t>
            </a:r>
            <a:r>
              <a:rPr lang="ja-JP" altLang="en-US" sz="1400" b="1" dirty="0"/>
              <a:t>育児短時間勤務制度</a:t>
            </a:r>
            <a:endParaRPr lang="en-US" altLang="ja-JP" sz="1400" b="1" dirty="0"/>
          </a:p>
          <a:p>
            <a:endParaRPr lang="en-US" altLang="ja-JP" sz="1000" dirty="0"/>
          </a:p>
          <a:p>
            <a:r>
              <a:rPr lang="ja-JP" altLang="en-US" sz="1000" dirty="0"/>
              <a:t>　</a:t>
            </a:r>
            <a:r>
              <a:rPr lang="ja-JP" altLang="en-US" sz="1000" dirty="0">
                <a:latin typeface="MS-Mincho"/>
              </a:rPr>
              <a:t>事業主は、３歳に満たない子を養育する労働者について、労働者が希望すれば利用できる、所定労働時間を短縮することにより当該労働者が就業しつつ子を養育することを容易にするための措置</a:t>
            </a:r>
            <a:r>
              <a:rPr lang="en-US" altLang="ja-JP" sz="1000" dirty="0">
                <a:latin typeface="MS-Mincho"/>
              </a:rPr>
              <a:t>(</a:t>
            </a:r>
            <a:r>
              <a:rPr lang="ja-JP" altLang="en-US" sz="1000" dirty="0">
                <a:latin typeface="MS-Mincho"/>
              </a:rPr>
              <a:t>短時間勤務制度</a:t>
            </a:r>
            <a:r>
              <a:rPr lang="en-US" altLang="ja-JP" sz="1000" dirty="0">
                <a:latin typeface="MS-Mincho"/>
              </a:rPr>
              <a:t>)</a:t>
            </a:r>
            <a:r>
              <a:rPr lang="ja-JP" altLang="en-US" sz="1000" dirty="0">
                <a:latin typeface="MS-Mincho"/>
              </a:rPr>
              <a:t>を講じなければならない。</a:t>
            </a:r>
            <a:endParaRPr lang="en-US" altLang="ja-JP" sz="1000" dirty="0">
              <a:latin typeface="MS-Mincho"/>
            </a:endParaRPr>
          </a:p>
          <a:p>
            <a:r>
              <a:rPr lang="ja-JP" altLang="en-US" sz="1000" dirty="0">
                <a:latin typeface="MS-Mincho"/>
              </a:rPr>
              <a:t>　短時間勤務制度は</a:t>
            </a:r>
            <a:r>
              <a:rPr lang="ja-JP" altLang="en-US" sz="1000">
                <a:latin typeface="MS-Mincho"/>
              </a:rPr>
              <a:t>、１日の</a:t>
            </a:r>
            <a:r>
              <a:rPr lang="ja-JP" altLang="en-US" sz="1000" dirty="0">
                <a:latin typeface="MS-Mincho"/>
              </a:rPr>
              <a:t>所定労働時間を原則として６時間とする措置を含むものとしなければならない。</a:t>
            </a:r>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strike="sngStrike" dirty="0">
              <a:solidFill>
                <a:srgbClr val="FF0000"/>
              </a:solidFill>
              <a:latin typeface="MS-Mincho"/>
            </a:endParaRPr>
          </a:p>
        </p:txBody>
      </p:sp>
      <p:sp>
        <p:nvSpPr>
          <p:cNvPr id="7" name="フローチャート: 代替処理 6"/>
          <p:cNvSpPr/>
          <p:nvPr/>
        </p:nvSpPr>
        <p:spPr>
          <a:xfrm>
            <a:off x="366846" y="5179832"/>
            <a:ext cx="5662331" cy="159107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endParaRPr lang="en-US" altLang="ja-JP" sz="1000" dirty="0">
              <a:solidFill>
                <a:schemeClr val="tx1"/>
              </a:solidFill>
              <a:latin typeface="MS-Mincho"/>
            </a:endParaRPr>
          </a:p>
          <a:p>
            <a:r>
              <a:rPr lang="ja-JP" altLang="en-US" sz="1000" dirty="0">
                <a:solidFill>
                  <a:schemeClr val="tx1"/>
                </a:solidFill>
                <a:latin typeface="MS-Mincho"/>
              </a:rPr>
              <a:t>以下のいずれにも該当する者が対象となる。</a:t>
            </a:r>
          </a:p>
          <a:p>
            <a:r>
              <a:rPr lang="ja-JP" altLang="en-US" sz="1000" dirty="0">
                <a:solidFill>
                  <a:schemeClr val="tx1"/>
                </a:solidFill>
                <a:latin typeface="MS-Mincho"/>
              </a:rPr>
              <a:t>① １日の所定労働時間が６時間以下でないこと</a:t>
            </a:r>
          </a:p>
          <a:p>
            <a:r>
              <a:rPr lang="ja-JP" altLang="en-US" sz="1000" dirty="0">
                <a:solidFill>
                  <a:schemeClr val="tx1"/>
                </a:solidFill>
                <a:latin typeface="MS-Mincho"/>
              </a:rPr>
              <a:t>② 日々雇用される者でないこと</a:t>
            </a:r>
          </a:p>
          <a:p>
            <a:r>
              <a:rPr lang="ja-JP" altLang="en-US" sz="1000" dirty="0">
                <a:solidFill>
                  <a:schemeClr val="tx1"/>
                </a:solidFill>
                <a:latin typeface="MS-Mincho"/>
              </a:rPr>
              <a:t>③ 短時間勤務制度が適用される期間に現に育児休業（産後パパ育休含む）をしていないこと</a:t>
            </a:r>
          </a:p>
          <a:p>
            <a:r>
              <a:rPr lang="ja-JP" altLang="en-US" sz="1000" dirty="0">
                <a:solidFill>
                  <a:schemeClr val="tx1"/>
                </a:solidFill>
                <a:latin typeface="MS-Mincho"/>
              </a:rPr>
              <a:t>④ 労使協定により適用除外とされた以下の労働者でないこと</a:t>
            </a:r>
          </a:p>
          <a:p>
            <a:r>
              <a:rPr lang="ja-JP" altLang="en-US" sz="1000" dirty="0">
                <a:solidFill>
                  <a:schemeClr val="tx1"/>
                </a:solidFill>
                <a:latin typeface="MS-Mincho"/>
              </a:rPr>
              <a:t>ｱ その事業主に継続して雇用された期間が１年に満たない労働者</a:t>
            </a:r>
          </a:p>
          <a:p>
            <a:r>
              <a:rPr lang="ja-JP" altLang="en-US" sz="1000" dirty="0">
                <a:solidFill>
                  <a:schemeClr val="tx1"/>
                </a:solidFill>
                <a:latin typeface="MS-Mincho"/>
              </a:rPr>
              <a:t>ｲ １週間の所定労働日数が２日以下の労働者</a:t>
            </a:r>
          </a:p>
          <a:p>
            <a:r>
              <a:rPr lang="ja-JP" altLang="en-US" sz="1000" dirty="0">
                <a:solidFill>
                  <a:schemeClr val="tx1"/>
                </a:solidFill>
                <a:latin typeface="MS-Mincho"/>
              </a:rPr>
              <a:t>ｳ 業務の性質又は業務の実施体制に照らして、短時間勤務制度を講ずることが困難と認められる業務に従事する労働者</a:t>
            </a:r>
            <a:endParaRPr lang="en-US" altLang="ja-JP" sz="1000" dirty="0">
              <a:solidFill>
                <a:schemeClr val="tx1"/>
              </a:solidFill>
              <a:latin typeface="MS-Mincho"/>
            </a:endParaRPr>
          </a:p>
          <a:p>
            <a:endParaRPr lang="en-US" altLang="ja-JP" dirty="0">
              <a:latin typeface="MS-Mincho"/>
            </a:endParaRPr>
          </a:p>
        </p:txBody>
      </p:sp>
      <p:sp>
        <p:nvSpPr>
          <p:cNvPr id="39" name="ホームベース 38"/>
          <p:cNvSpPr/>
          <p:nvPr/>
        </p:nvSpPr>
        <p:spPr>
          <a:xfrm>
            <a:off x="218308" y="196024"/>
            <a:ext cx="985564" cy="722791"/>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p:cNvSpPr txBox="1"/>
          <p:nvPr/>
        </p:nvSpPr>
        <p:spPr>
          <a:xfrm>
            <a:off x="233934" y="404334"/>
            <a:ext cx="1141277" cy="338554"/>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出産日</a:t>
            </a:r>
            <a:endParaRPr kumimoji="1" lang="en-US" altLang="ja-JP" sz="1600" b="1" dirty="0">
              <a:latin typeface="メイリオ" panose="020B0604030504040204" pitchFamily="50" charset="-128"/>
              <a:ea typeface="メイリオ" panose="020B0604030504040204" pitchFamily="50" charset="-128"/>
            </a:endParaRPr>
          </a:p>
        </p:txBody>
      </p:sp>
      <p:sp>
        <p:nvSpPr>
          <p:cNvPr id="11" name="テキスト ボックス 10"/>
          <p:cNvSpPr txBox="1"/>
          <p:nvPr/>
        </p:nvSpPr>
        <p:spPr>
          <a:xfrm>
            <a:off x="1179837" y="280044"/>
            <a:ext cx="1141277" cy="584775"/>
          </a:xfrm>
          <a:prstGeom prst="rect">
            <a:avLst/>
          </a:prstGeom>
          <a:noFill/>
        </p:spPr>
        <p:txBody>
          <a:bodyPr wrap="square" rtlCol="0">
            <a:spAutoFit/>
          </a:bodyPr>
          <a:lstStyle/>
          <a:p>
            <a:r>
              <a:rPr kumimoji="1" lang="ja-JP" altLang="en-US" sz="1600" b="1" dirty="0">
                <a:latin typeface="メイリオ" panose="020B0604030504040204" pitchFamily="50" charset="-128"/>
                <a:ea typeface="メイリオ" panose="020B0604030504040204" pitchFamily="50" charset="-128"/>
              </a:rPr>
              <a:t>産後</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dirty="0">
                <a:latin typeface="メイリオ" panose="020B0604030504040204" pitchFamily="50" charset="-128"/>
                <a:ea typeface="メイリオ" panose="020B0604030504040204" pitchFamily="50" charset="-128"/>
              </a:rPr>
              <a:t>８週間</a:t>
            </a:r>
          </a:p>
        </p:txBody>
      </p:sp>
      <p:sp>
        <p:nvSpPr>
          <p:cNvPr id="42" name="テキスト ボックス 41"/>
          <p:cNvSpPr txBox="1"/>
          <p:nvPr/>
        </p:nvSpPr>
        <p:spPr>
          <a:xfrm>
            <a:off x="2876025" y="296126"/>
            <a:ext cx="1115671" cy="584775"/>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１歳</a:t>
            </a:r>
            <a:endParaRPr lang="en-US" altLang="ja-JP" sz="1600" b="1" dirty="0">
              <a:latin typeface="メイリオ" panose="020B0604030504040204" pitchFamily="50" charset="-128"/>
              <a:ea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rPr>
              <a:t>２カ月</a:t>
            </a:r>
            <a:endParaRPr kumimoji="1" lang="en-US" altLang="ja-JP" sz="1600" b="1" dirty="0">
              <a:latin typeface="メイリオ" panose="020B0604030504040204" pitchFamily="50" charset="-128"/>
              <a:ea typeface="メイリオ" panose="020B0604030504040204" pitchFamily="50" charset="-128"/>
            </a:endParaRPr>
          </a:p>
        </p:txBody>
      </p:sp>
      <p:sp>
        <p:nvSpPr>
          <p:cNvPr id="44" name="正方形/長方形 43"/>
          <p:cNvSpPr/>
          <p:nvPr/>
        </p:nvSpPr>
        <p:spPr>
          <a:xfrm>
            <a:off x="266917" y="1101764"/>
            <a:ext cx="199858" cy="1935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６</a:t>
            </a:r>
            <a:endParaRPr kumimoji="1" lang="ja-JP" altLang="en-US" sz="1400" b="1">
              <a:solidFill>
                <a:schemeClr val="tx1"/>
              </a:solidFill>
            </a:endParaRPr>
          </a:p>
        </p:txBody>
      </p:sp>
      <p:sp>
        <p:nvSpPr>
          <p:cNvPr id="45" name="正方形/長方形 44"/>
          <p:cNvSpPr/>
          <p:nvPr/>
        </p:nvSpPr>
        <p:spPr>
          <a:xfrm>
            <a:off x="266812" y="4026776"/>
            <a:ext cx="199963" cy="2576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ja-JP" altLang="en-US" sz="1400" b="1" dirty="0">
                <a:solidFill>
                  <a:schemeClr val="tx1"/>
                </a:solidFill>
              </a:rPr>
              <a:t>７</a:t>
            </a:r>
            <a:endParaRPr kumimoji="1" lang="ja-JP" altLang="en-US" sz="1400" b="1" dirty="0">
              <a:solidFill>
                <a:schemeClr val="tx1"/>
              </a:solidFill>
            </a:endParaRPr>
          </a:p>
        </p:txBody>
      </p:sp>
      <p:sp>
        <p:nvSpPr>
          <p:cNvPr id="48" name="テキスト ボックス 47"/>
          <p:cNvSpPr txBox="1"/>
          <p:nvPr/>
        </p:nvSpPr>
        <p:spPr>
          <a:xfrm>
            <a:off x="218160" y="2232498"/>
            <a:ext cx="5906415" cy="1592855"/>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pic>
        <p:nvPicPr>
          <p:cNvPr id="49" name="図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8721" y="4045324"/>
            <a:ext cx="326020" cy="331723"/>
          </a:xfrm>
          <a:prstGeom prst="rect">
            <a:avLst/>
          </a:prstGeom>
        </p:spPr>
      </p:pic>
      <p:pic>
        <p:nvPicPr>
          <p:cNvPr id="50" name="図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9195" y="4041705"/>
            <a:ext cx="296032" cy="346115"/>
          </a:xfrm>
          <a:prstGeom prst="rect">
            <a:avLst/>
          </a:prstGeom>
        </p:spPr>
      </p:pic>
      <p:sp>
        <p:nvSpPr>
          <p:cNvPr id="59" name="テキスト ボックス 58"/>
          <p:cNvSpPr txBox="1"/>
          <p:nvPr/>
        </p:nvSpPr>
        <p:spPr>
          <a:xfrm>
            <a:off x="218160" y="7123472"/>
            <a:ext cx="5906415" cy="1592855"/>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3075042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ホームベース 52"/>
          <p:cNvSpPr/>
          <p:nvPr/>
        </p:nvSpPr>
        <p:spPr>
          <a:xfrm>
            <a:off x="4883305" y="198676"/>
            <a:ext cx="1576489" cy="729349"/>
          </a:xfrm>
          <a:prstGeom prst="homePlate">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ホームベース 50"/>
          <p:cNvSpPr/>
          <p:nvPr/>
        </p:nvSpPr>
        <p:spPr>
          <a:xfrm>
            <a:off x="3856426" y="202397"/>
            <a:ext cx="1717677" cy="729903"/>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ホームベース 15"/>
          <p:cNvSpPr/>
          <p:nvPr/>
        </p:nvSpPr>
        <p:spPr>
          <a:xfrm>
            <a:off x="3403000" y="199202"/>
            <a:ext cx="1386890" cy="736212"/>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ホームベース 13"/>
          <p:cNvSpPr/>
          <p:nvPr/>
        </p:nvSpPr>
        <p:spPr>
          <a:xfrm>
            <a:off x="2917396" y="196299"/>
            <a:ext cx="1140896" cy="739114"/>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ホームベース 42"/>
          <p:cNvSpPr/>
          <p:nvPr/>
        </p:nvSpPr>
        <p:spPr>
          <a:xfrm>
            <a:off x="2008973" y="198676"/>
            <a:ext cx="1353228" cy="736212"/>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ホームベース 11"/>
          <p:cNvSpPr/>
          <p:nvPr/>
        </p:nvSpPr>
        <p:spPr>
          <a:xfrm>
            <a:off x="1161873" y="198955"/>
            <a:ext cx="1509529" cy="729903"/>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ホームベース 9"/>
          <p:cNvSpPr/>
          <p:nvPr/>
        </p:nvSpPr>
        <p:spPr>
          <a:xfrm>
            <a:off x="621716" y="198677"/>
            <a:ext cx="1355617" cy="729349"/>
          </a:xfrm>
          <a:prstGeom prst="homePlat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b="1" dirty="0">
              <a:latin typeface="メイリオ" panose="020B0604030504040204" pitchFamily="50" charset="-128"/>
              <a:ea typeface="メイリオ" panose="020B0604030504040204" pitchFamily="50" charset="-128"/>
            </a:endParaRPr>
          </a:p>
        </p:txBody>
      </p:sp>
      <p:sp>
        <p:nvSpPr>
          <p:cNvPr id="2" name="スライド番号プレースホルダー 1"/>
          <p:cNvSpPr>
            <a:spLocks noGrp="1"/>
          </p:cNvSpPr>
          <p:nvPr>
            <p:ph type="sldNum" sz="quarter" idx="12"/>
          </p:nvPr>
        </p:nvSpPr>
        <p:spPr>
          <a:xfrm>
            <a:off x="2082947" y="8627286"/>
            <a:ext cx="1543050" cy="486833"/>
          </a:xfrm>
        </p:spPr>
        <p:txBody>
          <a:bodyPr/>
          <a:lstStyle/>
          <a:p>
            <a:fld id="{BD6F1CBD-B437-47E4-8EA4-6A9B6D02C591}" type="slidenum">
              <a:rPr kumimoji="1" lang="ja-JP" altLang="en-US" sz="1200" smtClean="0">
                <a:solidFill>
                  <a:schemeClr val="tx1"/>
                </a:solidFill>
              </a:rPr>
              <a:t>8</a:t>
            </a:fld>
            <a:endParaRPr kumimoji="1" lang="ja-JP" altLang="en-US" sz="1200" dirty="0">
              <a:solidFill>
                <a:schemeClr val="tx1"/>
              </a:solidFill>
            </a:endParaRPr>
          </a:p>
        </p:txBody>
      </p:sp>
      <p:grpSp>
        <p:nvGrpSpPr>
          <p:cNvPr id="4" name="グループ化 3"/>
          <p:cNvGrpSpPr/>
          <p:nvPr/>
        </p:nvGrpSpPr>
        <p:grpSpPr>
          <a:xfrm>
            <a:off x="6029177" y="8827562"/>
            <a:ext cx="918314" cy="316438"/>
            <a:chOff x="6111980" y="8878053"/>
            <a:chExt cx="785770" cy="274209"/>
          </a:xfrm>
        </p:grpSpPr>
        <p:sp>
          <p:nvSpPr>
            <p:cNvPr id="5" name="正方形/長方形 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13" name="テキスト ボックス 12"/>
          <p:cNvSpPr txBox="1"/>
          <p:nvPr/>
        </p:nvSpPr>
        <p:spPr>
          <a:xfrm>
            <a:off x="1868194" y="422137"/>
            <a:ext cx="1188698" cy="338554"/>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１歳</a:t>
            </a:r>
            <a:endParaRPr kumimoji="1" lang="en-US" altLang="ja-JP" sz="1600" b="1"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3238679" y="319887"/>
            <a:ext cx="846410" cy="523220"/>
          </a:xfrm>
          <a:prstGeom prst="rect">
            <a:avLst/>
          </a:prstGeom>
          <a:noFill/>
        </p:spPr>
        <p:txBody>
          <a:bodyPr wrap="square" rtlCol="0">
            <a:spAutoFit/>
          </a:bodyPr>
          <a:lstStyle/>
          <a:p>
            <a:r>
              <a:rPr lang="ja-JP" altLang="en-US" sz="1400" b="1" dirty="0">
                <a:latin typeface="メイリオ" panose="020B0604030504040204" pitchFamily="50" charset="-128"/>
                <a:ea typeface="メイリオ" panose="020B0604030504040204" pitchFamily="50" charset="-128"/>
              </a:rPr>
              <a:t>１歳</a:t>
            </a:r>
            <a:endParaRPr lang="en-US" altLang="ja-JP" sz="1400" b="1" dirty="0">
              <a:latin typeface="メイリオ" panose="020B0604030504040204" pitchFamily="50" charset="-128"/>
              <a:ea typeface="メイリオ" panose="020B0604030504040204" pitchFamily="50" charset="-128"/>
            </a:endParaRPr>
          </a:p>
          <a:p>
            <a:r>
              <a:rPr lang="ja-JP" altLang="en-US" sz="1400" b="1" dirty="0">
                <a:latin typeface="メイリオ" panose="020B0604030504040204" pitchFamily="50" charset="-128"/>
                <a:ea typeface="メイリオ" panose="020B0604030504040204" pitchFamily="50" charset="-128"/>
              </a:rPr>
              <a:t>６カ月</a:t>
            </a:r>
            <a:endParaRPr kumimoji="1" lang="en-US" altLang="ja-JP" sz="1400" b="1" dirty="0">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4005518" y="404334"/>
            <a:ext cx="626227" cy="369332"/>
          </a:xfrm>
          <a:prstGeom prst="rect">
            <a:avLst/>
          </a:prstGeom>
          <a:noFill/>
        </p:spPr>
        <p:txBody>
          <a:bodyPr wrap="square" rtlCol="0">
            <a:spAutoFit/>
          </a:bodyPr>
          <a:lstStyle/>
          <a:p>
            <a:r>
              <a:rPr kumimoji="1" lang="en-US" altLang="ja-JP" b="1" dirty="0"/>
              <a:t>2</a:t>
            </a:r>
            <a:r>
              <a:rPr kumimoji="1" lang="ja-JP" altLang="en-US" b="1" dirty="0"/>
              <a:t>歳</a:t>
            </a:r>
          </a:p>
        </p:txBody>
      </p:sp>
      <p:sp>
        <p:nvSpPr>
          <p:cNvPr id="52" name="テキスト ボックス 51"/>
          <p:cNvSpPr txBox="1"/>
          <p:nvPr/>
        </p:nvSpPr>
        <p:spPr>
          <a:xfrm>
            <a:off x="4762611" y="382972"/>
            <a:ext cx="626227" cy="369332"/>
          </a:xfrm>
          <a:prstGeom prst="rect">
            <a:avLst/>
          </a:prstGeom>
          <a:noFill/>
        </p:spPr>
        <p:txBody>
          <a:bodyPr wrap="square" rtlCol="0">
            <a:spAutoFit/>
          </a:bodyPr>
          <a:lstStyle/>
          <a:p>
            <a:r>
              <a:rPr lang="en-US" altLang="ja-JP" b="1" dirty="0"/>
              <a:t>3</a:t>
            </a:r>
            <a:r>
              <a:rPr lang="ja-JP" altLang="en-US" b="1" dirty="0"/>
              <a:t>歳</a:t>
            </a:r>
            <a:endParaRPr kumimoji="1" lang="ja-JP" altLang="en-US" b="1" dirty="0"/>
          </a:p>
        </p:txBody>
      </p:sp>
      <p:sp>
        <p:nvSpPr>
          <p:cNvPr id="54" name="テキスト ボックス 53"/>
          <p:cNvSpPr txBox="1"/>
          <p:nvPr/>
        </p:nvSpPr>
        <p:spPr>
          <a:xfrm>
            <a:off x="5548178" y="332796"/>
            <a:ext cx="832007" cy="523220"/>
          </a:xfrm>
          <a:prstGeom prst="rect">
            <a:avLst/>
          </a:prstGeom>
          <a:noFill/>
          <a:ln>
            <a:noFill/>
          </a:ln>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小学校</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dirty="0">
                <a:latin typeface="メイリオ" panose="020B0604030504040204" pitchFamily="50" charset="-128"/>
                <a:ea typeface="メイリオ" panose="020B0604030504040204" pitchFamily="50" charset="-128"/>
              </a:rPr>
              <a:t>入学</a:t>
            </a:r>
          </a:p>
        </p:txBody>
      </p:sp>
      <p:sp>
        <p:nvSpPr>
          <p:cNvPr id="62" name="テキスト ボックス 61"/>
          <p:cNvSpPr txBox="1"/>
          <p:nvPr/>
        </p:nvSpPr>
        <p:spPr>
          <a:xfrm>
            <a:off x="237620" y="1081940"/>
            <a:ext cx="5895860" cy="1612451"/>
          </a:xfrm>
          <a:prstGeom prst="rect">
            <a:avLst/>
          </a:prstGeom>
          <a:solidFill>
            <a:schemeClr val="bg1"/>
          </a:solidFill>
          <a:ln w="38100">
            <a:solidFill>
              <a:srgbClr val="FFC9C9"/>
            </a:solidFill>
          </a:ln>
        </p:spPr>
        <p:txBody>
          <a:bodyPr wrap="square" rtlCol="0">
            <a:noAutofit/>
          </a:bodyPr>
          <a:lstStyle/>
          <a:p>
            <a:r>
              <a:rPr lang="ja-JP" altLang="en-US" sz="1400" b="1" dirty="0"/>
              <a:t>   所定外労働の制限</a:t>
            </a:r>
            <a:endParaRPr lang="en-US" altLang="ja-JP" sz="1400" b="1" dirty="0"/>
          </a:p>
          <a:p>
            <a:endParaRPr lang="en-US" altLang="ja-JP" sz="1000" dirty="0"/>
          </a:p>
          <a:p>
            <a:r>
              <a:rPr lang="ja-JP" altLang="en-US" sz="1000" dirty="0"/>
              <a:t>　</a:t>
            </a:r>
            <a:r>
              <a:rPr lang="ja-JP" altLang="en-US" sz="1000" dirty="0">
                <a:latin typeface="MS-Mincho"/>
              </a:rPr>
              <a:t>事業主は、</a:t>
            </a:r>
            <a:r>
              <a:rPr lang="ja-JP" altLang="en-US" sz="1000" u="wavyHeavy" dirty="0">
                <a:uFill>
                  <a:solidFill>
                    <a:srgbClr val="FF0000"/>
                  </a:solidFill>
                </a:uFill>
                <a:latin typeface="MS-Mincho"/>
              </a:rPr>
              <a:t>小学校就学の始期に達するまで</a:t>
            </a:r>
            <a:r>
              <a:rPr lang="ja-JP" altLang="en-US" sz="1000" dirty="0">
                <a:latin typeface="MS-Mincho"/>
              </a:rPr>
              <a:t>の子を養育する労働者が請求した場合においては、</a:t>
            </a:r>
          </a:p>
          <a:p>
            <a:r>
              <a:rPr lang="ja-JP" altLang="en-US" sz="1000" dirty="0">
                <a:latin typeface="MS-Mincho"/>
              </a:rPr>
              <a:t>事業の正常な運営を妨げる場合を除き、所定労働時間を超えて労働させてはいけない。</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pic>
        <p:nvPicPr>
          <p:cNvPr id="64" name="図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895" y="1120242"/>
            <a:ext cx="273418" cy="278201"/>
          </a:xfrm>
          <a:prstGeom prst="rect">
            <a:avLst/>
          </a:prstGeom>
        </p:spPr>
      </p:pic>
      <p:pic>
        <p:nvPicPr>
          <p:cNvPr id="65" name="図 6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3406" y="1107445"/>
            <a:ext cx="264056" cy="288289"/>
          </a:xfrm>
          <a:prstGeom prst="rect">
            <a:avLst/>
          </a:prstGeom>
        </p:spPr>
      </p:pic>
      <p:sp>
        <p:nvSpPr>
          <p:cNvPr id="66" name="フローチャート: 代替処理 65"/>
          <p:cNvSpPr/>
          <p:nvPr/>
        </p:nvSpPr>
        <p:spPr>
          <a:xfrm>
            <a:off x="337927" y="1920942"/>
            <a:ext cx="5442352" cy="657871"/>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000" dirty="0">
              <a:solidFill>
                <a:schemeClr val="tx1"/>
              </a:solidFill>
              <a:latin typeface="MS-Mincho"/>
            </a:endParaRPr>
          </a:p>
        </p:txBody>
      </p:sp>
      <p:sp>
        <p:nvSpPr>
          <p:cNvPr id="22" name="テキスト ボックス 21"/>
          <p:cNvSpPr txBox="1"/>
          <p:nvPr/>
        </p:nvSpPr>
        <p:spPr>
          <a:xfrm>
            <a:off x="372049" y="1937267"/>
            <a:ext cx="4985886" cy="553998"/>
          </a:xfrm>
          <a:prstGeom prst="rect">
            <a:avLst/>
          </a:prstGeom>
          <a:noFill/>
        </p:spPr>
        <p:txBody>
          <a:bodyPr wrap="square" rtlCol="0">
            <a:spAutoFit/>
          </a:bodyPr>
          <a:lstStyle/>
          <a:p>
            <a:r>
              <a:rPr kumimoji="1" lang="ja-JP" altLang="en-US" sz="1000" dirty="0"/>
              <a:t>日々雇用を除く。</a:t>
            </a:r>
            <a:r>
              <a:rPr lang="ja-JP" altLang="en-US" sz="1000" dirty="0"/>
              <a:t>また、</a:t>
            </a:r>
            <a:r>
              <a:rPr kumimoji="1" lang="ja-JP" altLang="en-US" sz="1000" dirty="0"/>
              <a:t>労使協定がある場合には対象外とすることができる</a:t>
            </a:r>
            <a:r>
              <a:rPr kumimoji="1" lang="ja-JP" altLang="en-US" sz="1000" dirty="0">
                <a:solidFill>
                  <a:srgbClr val="FF0000"/>
                </a:solidFill>
              </a:rPr>
              <a:t>。</a:t>
            </a:r>
            <a:endParaRPr kumimoji="1" lang="en-US" altLang="ja-JP" sz="1000" dirty="0">
              <a:solidFill>
                <a:srgbClr val="FF0000"/>
              </a:solidFill>
            </a:endParaRPr>
          </a:p>
          <a:p>
            <a:r>
              <a:rPr lang="ja-JP" altLang="en-US" sz="1000" dirty="0"/>
              <a:t>①その事業主に継続して雇用された期間が１年に満たない労働者</a:t>
            </a:r>
            <a:endParaRPr lang="en-US" altLang="ja-JP" sz="1000" dirty="0"/>
          </a:p>
          <a:p>
            <a:r>
              <a:rPr lang="ja-JP" altLang="en-US" sz="1000" dirty="0"/>
              <a:t>②１週間の所定労働日数が２日以下の労働者</a:t>
            </a:r>
            <a:endParaRPr kumimoji="1" lang="en-US" altLang="ja-JP" sz="1000" dirty="0"/>
          </a:p>
        </p:txBody>
      </p:sp>
      <p:sp>
        <p:nvSpPr>
          <p:cNvPr id="23" name="フローチャート: 処理 22"/>
          <p:cNvSpPr/>
          <p:nvPr/>
        </p:nvSpPr>
        <p:spPr>
          <a:xfrm>
            <a:off x="4035003" y="1137366"/>
            <a:ext cx="1857431" cy="242531"/>
          </a:xfrm>
          <a:prstGeom prst="flowChartProcess">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rPr>
              <a:t>　</a:t>
            </a:r>
            <a:r>
              <a:rPr kumimoji="1" lang="ja-JP" altLang="en-US" sz="1000" b="1" dirty="0">
                <a:solidFill>
                  <a:schemeClr val="tx1"/>
                </a:solidFill>
              </a:rPr>
              <a:t>３歳まで⇒小学校就学まで</a:t>
            </a:r>
            <a:endParaRPr kumimoji="1" lang="en-US" altLang="ja-JP" sz="1000" b="1" dirty="0">
              <a:solidFill>
                <a:schemeClr val="tx1"/>
              </a:solidFill>
            </a:endParaRPr>
          </a:p>
        </p:txBody>
      </p:sp>
      <p:sp>
        <p:nvSpPr>
          <p:cNvPr id="67" name="テキスト ボックス 66"/>
          <p:cNvSpPr txBox="1"/>
          <p:nvPr/>
        </p:nvSpPr>
        <p:spPr>
          <a:xfrm>
            <a:off x="215866" y="4597376"/>
            <a:ext cx="5925381" cy="2292489"/>
          </a:xfrm>
          <a:prstGeom prst="rect">
            <a:avLst/>
          </a:prstGeom>
          <a:solidFill>
            <a:schemeClr val="bg1"/>
          </a:solidFill>
          <a:ln w="38100">
            <a:solidFill>
              <a:srgbClr val="FFB9B9"/>
            </a:solidFill>
          </a:ln>
        </p:spPr>
        <p:txBody>
          <a:bodyPr wrap="square" rtlCol="0">
            <a:noAutofit/>
          </a:bodyPr>
          <a:lstStyle/>
          <a:p>
            <a:r>
              <a:rPr lang="ja-JP" altLang="en-US" sz="1400" b="1"/>
              <a:t>    時間外</a:t>
            </a:r>
            <a:r>
              <a:rPr lang="ja-JP" altLang="en-US" sz="1400" b="1" dirty="0"/>
              <a:t>労働・深夜業の制限</a:t>
            </a:r>
            <a:endParaRPr lang="en-US" altLang="ja-JP" sz="1400" b="1" dirty="0"/>
          </a:p>
          <a:p>
            <a:endParaRPr lang="en-US" altLang="ja-JP" sz="1000" dirty="0"/>
          </a:p>
          <a:p>
            <a:r>
              <a:rPr lang="ja-JP" altLang="en-US" sz="1000" dirty="0"/>
              <a:t>　事業主は、小学校就学の始期に達するまでの子を養育する労働者が、その子を養育するために</a:t>
            </a:r>
          </a:p>
          <a:p>
            <a:r>
              <a:rPr lang="ja-JP" altLang="en-US" sz="1000" dirty="0"/>
              <a:t>請求した場合においては、事業の正常な運営を妨げる場合を除き、１か月について</a:t>
            </a:r>
            <a:r>
              <a:rPr lang="en-US" altLang="ja-JP" sz="1000" dirty="0"/>
              <a:t>24</a:t>
            </a:r>
            <a:r>
              <a:rPr lang="ja-JP" altLang="en-US" sz="1000" dirty="0"/>
              <a:t>時間、１年</a:t>
            </a:r>
          </a:p>
          <a:p>
            <a:r>
              <a:rPr lang="ja-JP" altLang="en-US" sz="1000" dirty="0"/>
              <a:t>について</a:t>
            </a:r>
            <a:r>
              <a:rPr lang="en-US" altLang="ja-JP" sz="1000" dirty="0"/>
              <a:t>150</a:t>
            </a:r>
            <a:r>
              <a:rPr lang="ja-JP" altLang="en-US" sz="1000" dirty="0"/>
              <a:t>時間を超える時間外労働及び深夜業</a:t>
            </a:r>
            <a:r>
              <a:rPr lang="en-US" altLang="ja-JP" sz="1000" dirty="0"/>
              <a:t>(</a:t>
            </a:r>
            <a:r>
              <a:rPr lang="ja-JP" altLang="en-US" sz="1000" dirty="0"/>
              <a:t>午後</a:t>
            </a:r>
            <a:r>
              <a:rPr lang="en-US" altLang="ja-JP" sz="1000" dirty="0"/>
              <a:t>10</a:t>
            </a:r>
            <a:r>
              <a:rPr lang="ja-JP" altLang="en-US" sz="1000" dirty="0"/>
              <a:t>時から午前５時までの間</a:t>
            </a:r>
            <a:r>
              <a:rPr lang="en-US" altLang="ja-JP" sz="1000" dirty="0"/>
              <a:t>)</a:t>
            </a:r>
            <a:r>
              <a:rPr lang="ja-JP" altLang="en-US" sz="1000" dirty="0"/>
              <a:t>をさせてはいけない。</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strike="sngStrike" dirty="0">
              <a:solidFill>
                <a:srgbClr val="FF0000"/>
              </a:solidFill>
            </a:endParaRPr>
          </a:p>
          <a:p>
            <a:endParaRPr lang="en-US" altLang="ja-JP" sz="1000" strike="sngStrike" dirty="0">
              <a:solidFill>
                <a:srgbClr val="FF0000"/>
              </a:solidFill>
            </a:endParaRPr>
          </a:p>
          <a:p>
            <a:endParaRPr lang="en-US" altLang="ja-JP" sz="1000" dirty="0"/>
          </a:p>
        </p:txBody>
      </p:sp>
      <p:pic>
        <p:nvPicPr>
          <p:cNvPr id="68" name="図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7016" y="4653544"/>
            <a:ext cx="308008" cy="292957"/>
          </a:xfrm>
          <a:prstGeom prst="rect">
            <a:avLst/>
          </a:prstGeom>
        </p:spPr>
      </p:pic>
      <p:pic>
        <p:nvPicPr>
          <p:cNvPr id="69" name="図 6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9951" y="4658212"/>
            <a:ext cx="255197" cy="288289"/>
          </a:xfrm>
          <a:prstGeom prst="rect">
            <a:avLst/>
          </a:prstGeom>
        </p:spPr>
      </p:pic>
      <p:sp>
        <p:nvSpPr>
          <p:cNvPr id="70" name="フローチャート: 代替処理 69"/>
          <p:cNvSpPr/>
          <p:nvPr/>
        </p:nvSpPr>
        <p:spPr>
          <a:xfrm>
            <a:off x="323848" y="5815432"/>
            <a:ext cx="5442352" cy="1015663"/>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000" dirty="0">
              <a:solidFill>
                <a:schemeClr val="tx1"/>
              </a:solidFill>
              <a:latin typeface="MS-Mincho"/>
            </a:endParaRPr>
          </a:p>
        </p:txBody>
      </p:sp>
      <p:sp>
        <p:nvSpPr>
          <p:cNvPr id="71" name="テキスト ボックス 70"/>
          <p:cNvSpPr txBox="1"/>
          <p:nvPr/>
        </p:nvSpPr>
        <p:spPr>
          <a:xfrm>
            <a:off x="417235" y="5815433"/>
            <a:ext cx="4985886" cy="1015663"/>
          </a:xfrm>
          <a:prstGeom prst="rect">
            <a:avLst/>
          </a:prstGeom>
          <a:noFill/>
        </p:spPr>
        <p:txBody>
          <a:bodyPr wrap="square" rtlCol="0">
            <a:spAutoFit/>
          </a:bodyPr>
          <a:lstStyle/>
          <a:p>
            <a:r>
              <a:rPr kumimoji="1" lang="ja-JP" altLang="en-US" sz="1000" dirty="0"/>
              <a:t>日々雇用を除く。また、次の労働者は対象とならない。</a:t>
            </a:r>
            <a:endParaRPr kumimoji="1" lang="en-US" altLang="ja-JP" sz="1000" dirty="0"/>
          </a:p>
          <a:p>
            <a:r>
              <a:rPr kumimoji="1" lang="ja-JP" altLang="en-US" sz="1000" dirty="0"/>
              <a:t>（深夜業については、③、④を含む。）</a:t>
            </a:r>
            <a:endParaRPr kumimoji="1" lang="en-US" altLang="ja-JP" sz="1000" dirty="0"/>
          </a:p>
          <a:p>
            <a:r>
              <a:rPr lang="ja-JP" altLang="en-US" sz="1000" dirty="0"/>
              <a:t>①</a:t>
            </a:r>
            <a:r>
              <a:rPr lang="ja-JP" altLang="en-US" sz="1000" dirty="0">
                <a:latin typeface="MS-Mincho"/>
              </a:rPr>
              <a:t>その事業主に継続して雇用された期間が１年に満たない労働者</a:t>
            </a:r>
            <a:endParaRPr lang="en-US" altLang="ja-JP" sz="1000" dirty="0"/>
          </a:p>
          <a:p>
            <a:r>
              <a:rPr lang="ja-JP" altLang="en-US" sz="1000" dirty="0"/>
              <a:t>②</a:t>
            </a:r>
            <a:r>
              <a:rPr lang="ja-JP" altLang="en-US" sz="1000" dirty="0">
                <a:latin typeface="MS-Mincho"/>
              </a:rPr>
              <a:t>１週間の所定労働日数が２日以下の労働者</a:t>
            </a:r>
            <a:endParaRPr lang="en-US" altLang="ja-JP" sz="1000" dirty="0">
              <a:latin typeface="MS-Mincho"/>
            </a:endParaRPr>
          </a:p>
          <a:p>
            <a:r>
              <a:rPr kumimoji="1" lang="ja-JP" altLang="en-US" sz="1000" dirty="0">
                <a:latin typeface="MS-Mincho"/>
              </a:rPr>
              <a:t>③深夜においてその子を常態として保育できる同居の家族がいる労働者</a:t>
            </a:r>
            <a:endParaRPr kumimoji="1" lang="en-US" altLang="ja-JP" sz="1000" dirty="0">
              <a:latin typeface="MS-Mincho"/>
            </a:endParaRPr>
          </a:p>
          <a:p>
            <a:r>
              <a:rPr lang="ja-JP" altLang="en-US" sz="1000" dirty="0">
                <a:latin typeface="MS-Mincho"/>
              </a:rPr>
              <a:t>④所定労働時間の全部が深夜にある労働者</a:t>
            </a:r>
            <a:endParaRPr kumimoji="1" lang="en-US" altLang="ja-JP" sz="1000" dirty="0"/>
          </a:p>
        </p:txBody>
      </p:sp>
      <p:sp>
        <p:nvSpPr>
          <p:cNvPr id="8" name="楕円 7"/>
          <p:cNvSpPr/>
          <p:nvPr/>
        </p:nvSpPr>
        <p:spPr>
          <a:xfrm>
            <a:off x="2991943" y="1105723"/>
            <a:ext cx="1008579" cy="27969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rPr>
              <a:t>R7</a:t>
            </a:r>
            <a:r>
              <a:rPr kumimoji="1" lang="ja-JP" altLang="en-US" sz="800" b="1" dirty="0">
                <a:solidFill>
                  <a:schemeClr val="tx1"/>
                </a:solidFill>
              </a:rPr>
              <a:t>年度</a:t>
            </a:r>
            <a:endParaRPr kumimoji="1" lang="en-US" altLang="ja-JP" sz="800" b="1" dirty="0">
              <a:solidFill>
                <a:schemeClr val="tx1"/>
              </a:solidFill>
            </a:endParaRPr>
          </a:p>
          <a:p>
            <a:pPr algn="ctr"/>
            <a:r>
              <a:rPr lang="ja-JP" altLang="en-US" sz="800" b="1" dirty="0">
                <a:solidFill>
                  <a:schemeClr val="tx1"/>
                </a:solidFill>
              </a:rPr>
              <a:t>改正</a:t>
            </a:r>
            <a:r>
              <a:rPr lang="en-US" altLang="ja-JP" sz="800" b="1" dirty="0">
                <a:solidFill>
                  <a:schemeClr val="tx1"/>
                </a:solidFill>
              </a:rPr>
              <a:t>point</a:t>
            </a:r>
            <a:endParaRPr kumimoji="1" lang="ja-JP" altLang="en-US" sz="800" b="1" dirty="0">
              <a:solidFill>
                <a:schemeClr val="tx1"/>
              </a:solidFill>
            </a:endParaRPr>
          </a:p>
        </p:txBody>
      </p:sp>
      <p:pic>
        <p:nvPicPr>
          <p:cNvPr id="36" name="図 35"/>
          <p:cNvPicPr>
            <a:picLocks noChangeAspect="1"/>
          </p:cNvPicPr>
          <p:nvPr/>
        </p:nvPicPr>
        <p:blipFill>
          <a:blip r:embed="rId7">
            <a:clrChange>
              <a:clrFrom>
                <a:srgbClr val="000000"/>
              </a:clrFrom>
              <a:clrTo>
                <a:srgbClr val="000000">
                  <a:alpha val="0"/>
                </a:srgbClr>
              </a:clrTo>
            </a:clrChange>
          </a:blip>
          <a:stretch>
            <a:fillRect/>
          </a:stretch>
        </p:blipFill>
        <p:spPr>
          <a:xfrm>
            <a:off x="3082267" y="1097520"/>
            <a:ext cx="200951" cy="248470"/>
          </a:xfrm>
          <a:prstGeom prst="rect">
            <a:avLst/>
          </a:prstGeom>
        </p:spPr>
      </p:pic>
      <p:sp>
        <p:nvSpPr>
          <p:cNvPr id="39" name="ホームベース 38"/>
          <p:cNvSpPr/>
          <p:nvPr/>
        </p:nvSpPr>
        <p:spPr>
          <a:xfrm>
            <a:off x="218308" y="199202"/>
            <a:ext cx="985564" cy="728823"/>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p:cNvSpPr txBox="1"/>
          <p:nvPr/>
        </p:nvSpPr>
        <p:spPr>
          <a:xfrm>
            <a:off x="218308" y="469073"/>
            <a:ext cx="1141277" cy="338554"/>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出産日</a:t>
            </a:r>
            <a:endParaRPr kumimoji="1" lang="en-US" altLang="ja-JP" sz="1600" b="1" dirty="0">
              <a:latin typeface="メイリオ" panose="020B0604030504040204" pitchFamily="50" charset="-128"/>
              <a:ea typeface="メイリオ" panose="020B0604030504040204" pitchFamily="50" charset="-128"/>
            </a:endParaRPr>
          </a:p>
        </p:txBody>
      </p:sp>
      <p:sp>
        <p:nvSpPr>
          <p:cNvPr id="11" name="テキスト ボックス 10"/>
          <p:cNvSpPr txBox="1"/>
          <p:nvPr/>
        </p:nvSpPr>
        <p:spPr>
          <a:xfrm>
            <a:off x="1109384" y="319887"/>
            <a:ext cx="1141277" cy="523220"/>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産後</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dirty="0">
                <a:latin typeface="メイリオ" panose="020B0604030504040204" pitchFamily="50" charset="-128"/>
                <a:ea typeface="メイリオ" panose="020B0604030504040204" pitchFamily="50" charset="-128"/>
              </a:rPr>
              <a:t>８週間</a:t>
            </a:r>
          </a:p>
        </p:txBody>
      </p:sp>
      <p:sp>
        <p:nvSpPr>
          <p:cNvPr id="42" name="テキスト ボックス 41"/>
          <p:cNvSpPr txBox="1"/>
          <p:nvPr/>
        </p:nvSpPr>
        <p:spPr>
          <a:xfrm>
            <a:off x="2557832" y="302386"/>
            <a:ext cx="1115671" cy="523220"/>
          </a:xfrm>
          <a:prstGeom prst="rect">
            <a:avLst/>
          </a:prstGeom>
          <a:noFill/>
        </p:spPr>
        <p:txBody>
          <a:bodyPr wrap="square" rtlCol="0">
            <a:spAutoFit/>
          </a:bodyPr>
          <a:lstStyle/>
          <a:p>
            <a:r>
              <a:rPr lang="ja-JP" altLang="en-US" sz="1400" b="1" dirty="0">
                <a:latin typeface="メイリオ" panose="020B0604030504040204" pitchFamily="50" charset="-128"/>
                <a:ea typeface="メイリオ" panose="020B0604030504040204" pitchFamily="50" charset="-128"/>
              </a:rPr>
              <a:t>１歳</a:t>
            </a:r>
            <a:endParaRPr lang="en-US" altLang="ja-JP" sz="1400" b="1" dirty="0">
              <a:latin typeface="メイリオ" panose="020B0604030504040204" pitchFamily="50" charset="-128"/>
              <a:ea typeface="メイリオ" panose="020B0604030504040204" pitchFamily="50" charset="-128"/>
            </a:endParaRPr>
          </a:p>
          <a:p>
            <a:r>
              <a:rPr lang="ja-JP" altLang="en-US" sz="1400" b="1" dirty="0">
                <a:latin typeface="メイリオ" panose="020B0604030504040204" pitchFamily="50" charset="-128"/>
                <a:ea typeface="メイリオ" panose="020B0604030504040204" pitchFamily="50" charset="-128"/>
              </a:rPr>
              <a:t>２カ月</a:t>
            </a:r>
            <a:endParaRPr kumimoji="1" lang="en-US" altLang="ja-JP" sz="1400" b="1" dirty="0">
              <a:latin typeface="メイリオ" panose="020B0604030504040204" pitchFamily="50" charset="-128"/>
              <a:ea typeface="メイリオ" panose="020B0604030504040204" pitchFamily="50" charset="-128"/>
            </a:endParaRPr>
          </a:p>
        </p:txBody>
      </p:sp>
      <p:sp>
        <p:nvSpPr>
          <p:cNvPr id="46" name="正方形/長方形 45"/>
          <p:cNvSpPr/>
          <p:nvPr/>
        </p:nvSpPr>
        <p:spPr>
          <a:xfrm>
            <a:off x="268926" y="1127727"/>
            <a:ext cx="203331" cy="1898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８</a:t>
            </a:r>
            <a:endParaRPr kumimoji="1" lang="ja-JP" altLang="en-US" sz="1400" b="1">
              <a:solidFill>
                <a:schemeClr val="tx1"/>
              </a:solidFill>
            </a:endParaRPr>
          </a:p>
        </p:txBody>
      </p:sp>
      <p:sp>
        <p:nvSpPr>
          <p:cNvPr id="47" name="正方形/長方形 46"/>
          <p:cNvSpPr/>
          <p:nvPr/>
        </p:nvSpPr>
        <p:spPr>
          <a:xfrm>
            <a:off x="268926" y="4661013"/>
            <a:ext cx="199838" cy="1942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solidFill>
              </a:rPr>
              <a:t>９</a:t>
            </a:r>
            <a:endParaRPr kumimoji="1" lang="ja-JP" altLang="en-US" sz="1400" b="1">
              <a:solidFill>
                <a:schemeClr val="tx1"/>
              </a:solidFill>
            </a:endParaRPr>
          </a:p>
        </p:txBody>
      </p:sp>
      <p:sp>
        <p:nvSpPr>
          <p:cNvPr id="48" name="テキスト ボックス 47"/>
          <p:cNvSpPr txBox="1"/>
          <p:nvPr/>
        </p:nvSpPr>
        <p:spPr>
          <a:xfrm>
            <a:off x="241883" y="2831844"/>
            <a:ext cx="5906415" cy="1619216"/>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49" name="テキスト ボックス 48"/>
          <p:cNvSpPr txBox="1"/>
          <p:nvPr/>
        </p:nvSpPr>
        <p:spPr>
          <a:xfrm>
            <a:off x="218160" y="7029453"/>
            <a:ext cx="5906415" cy="1526600"/>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Tree>
    <p:extLst>
      <p:ext uri="{BB962C8B-B14F-4D97-AF65-F5344CB8AC3E}">
        <p14:creationId xmlns:p14="http://schemas.microsoft.com/office/powerpoint/2010/main" val="155717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ホームベース 43"/>
          <p:cNvSpPr/>
          <p:nvPr/>
        </p:nvSpPr>
        <p:spPr>
          <a:xfrm>
            <a:off x="5672163" y="202325"/>
            <a:ext cx="1139326" cy="751943"/>
          </a:xfrm>
          <a:prstGeom prst="homePlate">
            <a:avLst/>
          </a:prstGeom>
          <a:solidFill>
            <a:srgbClr val="FF99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ホームベース 42"/>
          <p:cNvSpPr/>
          <p:nvPr/>
        </p:nvSpPr>
        <p:spPr>
          <a:xfrm>
            <a:off x="4602643" y="203638"/>
            <a:ext cx="1576489" cy="750630"/>
          </a:xfrm>
          <a:prstGeom prst="homePlate">
            <a:avLst/>
          </a:prstGeom>
          <a:solidFill>
            <a:srgbClr val="FFC9C9"/>
          </a:solidFill>
          <a:ln>
            <a:solidFill>
              <a:srgbClr val="FF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ホームベース 41"/>
          <p:cNvSpPr/>
          <p:nvPr/>
        </p:nvSpPr>
        <p:spPr>
          <a:xfrm>
            <a:off x="3716163" y="201517"/>
            <a:ext cx="1651940" cy="751943"/>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ホームベース 40"/>
          <p:cNvSpPr/>
          <p:nvPr/>
        </p:nvSpPr>
        <p:spPr>
          <a:xfrm>
            <a:off x="3245177" y="203638"/>
            <a:ext cx="1386890" cy="748004"/>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ホームベース 34"/>
          <p:cNvSpPr/>
          <p:nvPr/>
        </p:nvSpPr>
        <p:spPr>
          <a:xfrm>
            <a:off x="2797726" y="204951"/>
            <a:ext cx="1171024" cy="748004"/>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ホームベース 32"/>
          <p:cNvSpPr/>
          <p:nvPr/>
        </p:nvSpPr>
        <p:spPr>
          <a:xfrm>
            <a:off x="2014946" y="204950"/>
            <a:ext cx="1353228" cy="748005"/>
          </a:xfrm>
          <a:prstGeom prst="homePlat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ホームベース 31"/>
          <p:cNvSpPr/>
          <p:nvPr/>
        </p:nvSpPr>
        <p:spPr>
          <a:xfrm>
            <a:off x="1182031" y="204951"/>
            <a:ext cx="1509529" cy="749317"/>
          </a:xfrm>
          <a:prstGeom prst="homePlate">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2032419" y="8657167"/>
            <a:ext cx="1543050" cy="486833"/>
          </a:xfrm>
        </p:spPr>
        <p:txBody>
          <a:bodyPr/>
          <a:lstStyle/>
          <a:p>
            <a:fld id="{BD6F1CBD-B437-47E4-8EA4-6A9B6D02C591}" type="slidenum">
              <a:rPr kumimoji="1" lang="ja-JP" altLang="en-US" sz="1200" smtClean="0">
                <a:solidFill>
                  <a:schemeClr val="tx1"/>
                </a:solidFill>
              </a:rPr>
              <a:t>9</a:t>
            </a:fld>
            <a:endParaRPr kumimoji="1" lang="ja-JP" altLang="en-US" sz="1200" dirty="0">
              <a:solidFill>
                <a:schemeClr val="tx1"/>
              </a:solidFill>
            </a:endParaRPr>
          </a:p>
        </p:txBody>
      </p:sp>
      <p:grpSp>
        <p:nvGrpSpPr>
          <p:cNvPr id="4" name="グループ化 3"/>
          <p:cNvGrpSpPr/>
          <p:nvPr/>
        </p:nvGrpSpPr>
        <p:grpSpPr>
          <a:xfrm>
            <a:off x="6029177" y="8827562"/>
            <a:ext cx="918314" cy="316438"/>
            <a:chOff x="6111980" y="8878053"/>
            <a:chExt cx="785770" cy="274209"/>
          </a:xfrm>
        </p:grpSpPr>
        <p:sp>
          <p:nvSpPr>
            <p:cNvPr id="5" name="正方形/長方形 4"/>
            <p:cNvSpPr/>
            <p:nvPr/>
          </p:nvSpPr>
          <p:spPr>
            <a:xfrm>
              <a:off x="6308808" y="8915437"/>
              <a:ext cx="588942" cy="236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just"/>
              <a:r>
                <a:rPr lang="ja-JP" altLang="en-US" sz="1000" b="1" dirty="0">
                  <a:solidFill>
                    <a:sysClr val="windowText" lastClr="000000"/>
                  </a:solidFill>
                  <a:latin typeface="メイリオ" panose="020B0604030504040204" pitchFamily="50" charset="-128"/>
                  <a:ea typeface="メイリオ" panose="020B0604030504040204" pitchFamily="50" charset="-128"/>
                </a:rPr>
                <a:t>香川県</a:t>
              </a:r>
              <a:endParaRPr lang="en-US" altLang="ja-JP" sz="1000" b="1" dirty="0">
                <a:solidFill>
                  <a:sysClr val="windowText" lastClr="000000"/>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99E2748C-0BD8-5145-F80D-A68B71C8C8C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11980" y="8878053"/>
              <a:ext cx="309572" cy="229084"/>
            </a:xfrm>
            <a:prstGeom prst="rect">
              <a:avLst/>
            </a:prstGeom>
          </p:spPr>
        </p:pic>
      </p:grpSp>
      <p:sp>
        <p:nvSpPr>
          <p:cNvPr id="47" name="テキスト ボックス 46"/>
          <p:cNvSpPr txBox="1"/>
          <p:nvPr/>
        </p:nvSpPr>
        <p:spPr>
          <a:xfrm>
            <a:off x="1945500" y="447812"/>
            <a:ext cx="746060" cy="338554"/>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１歳</a:t>
            </a:r>
            <a:endParaRPr kumimoji="1" lang="en-US" altLang="ja-JP" sz="1600" b="1" dirty="0">
              <a:latin typeface="メイリオ" panose="020B0604030504040204" pitchFamily="50" charset="-128"/>
              <a:ea typeface="メイリオ" panose="020B0604030504040204" pitchFamily="50" charset="-128"/>
            </a:endParaRPr>
          </a:p>
        </p:txBody>
      </p:sp>
      <p:sp>
        <p:nvSpPr>
          <p:cNvPr id="48" name="テキスト ボックス 47"/>
          <p:cNvSpPr txBox="1"/>
          <p:nvPr/>
        </p:nvSpPr>
        <p:spPr>
          <a:xfrm>
            <a:off x="2562881" y="326383"/>
            <a:ext cx="833864" cy="523220"/>
          </a:xfrm>
          <a:prstGeom prst="rect">
            <a:avLst/>
          </a:prstGeom>
          <a:noFill/>
        </p:spPr>
        <p:txBody>
          <a:bodyPr wrap="square" rtlCol="0">
            <a:spAutoFit/>
          </a:bodyPr>
          <a:lstStyle/>
          <a:p>
            <a:r>
              <a:rPr lang="ja-JP" altLang="en-US" sz="1400" b="1" dirty="0">
                <a:latin typeface="メイリオ" panose="020B0604030504040204" pitchFamily="50" charset="-128"/>
                <a:ea typeface="メイリオ" panose="020B0604030504040204" pitchFamily="50" charset="-128"/>
              </a:rPr>
              <a:t>１歳</a:t>
            </a:r>
            <a:endParaRPr lang="en-US" altLang="ja-JP" sz="1400" b="1" dirty="0">
              <a:latin typeface="メイリオ" panose="020B0604030504040204" pitchFamily="50" charset="-128"/>
              <a:ea typeface="メイリオ" panose="020B0604030504040204" pitchFamily="50" charset="-128"/>
            </a:endParaRPr>
          </a:p>
          <a:p>
            <a:r>
              <a:rPr lang="ja-JP" altLang="en-US" sz="1400" b="1" dirty="0">
                <a:latin typeface="メイリオ" panose="020B0604030504040204" pitchFamily="50" charset="-128"/>
                <a:ea typeface="メイリオ" panose="020B0604030504040204" pitchFamily="50" charset="-128"/>
              </a:rPr>
              <a:t>２カ月</a:t>
            </a:r>
            <a:endParaRPr kumimoji="1" lang="en-US" altLang="ja-JP" sz="1400" b="1" dirty="0">
              <a:latin typeface="メイリオ" panose="020B0604030504040204" pitchFamily="50" charset="-128"/>
              <a:ea typeface="メイリオ" panose="020B0604030504040204" pitchFamily="50" charset="-128"/>
            </a:endParaRPr>
          </a:p>
        </p:txBody>
      </p:sp>
      <p:sp>
        <p:nvSpPr>
          <p:cNvPr id="49" name="テキスト ボックス 48"/>
          <p:cNvSpPr txBox="1"/>
          <p:nvPr/>
        </p:nvSpPr>
        <p:spPr>
          <a:xfrm>
            <a:off x="3219595" y="333529"/>
            <a:ext cx="926444" cy="523220"/>
          </a:xfrm>
          <a:prstGeom prst="rect">
            <a:avLst/>
          </a:prstGeom>
          <a:noFill/>
        </p:spPr>
        <p:txBody>
          <a:bodyPr wrap="square" rtlCol="0">
            <a:spAutoFit/>
          </a:bodyPr>
          <a:lstStyle/>
          <a:p>
            <a:r>
              <a:rPr lang="ja-JP" altLang="en-US" sz="1400" b="1" dirty="0">
                <a:latin typeface="メイリオ" panose="020B0604030504040204" pitchFamily="50" charset="-128"/>
                <a:ea typeface="メイリオ" panose="020B0604030504040204" pitchFamily="50" charset="-128"/>
              </a:rPr>
              <a:t>１歳</a:t>
            </a:r>
            <a:endParaRPr lang="en-US" altLang="ja-JP" sz="1400" b="1" dirty="0">
              <a:latin typeface="メイリオ" panose="020B0604030504040204" pitchFamily="50" charset="-128"/>
              <a:ea typeface="メイリオ" panose="020B0604030504040204" pitchFamily="50" charset="-128"/>
            </a:endParaRPr>
          </a:p>
          <a:p>
            <a:r>
              <a:rPr lang="ja-JP" altLang="en-US" sz="1400" b="1" dirty="0">
                <a:latin typeface="メイリオ" panose="020B0604030504040204" pitchFamily="50" charset="-128"/>
                <a:ea typeface="メイリオ" panose="020B0604030504040204" pitchFamily="50" charset="-128"/>
              </a:rPr>
              <a:t>６カ月</a:t>
            </a:r>
            <a:endParaRPr kumimoji="1" lang="en-US" altLang="ja-JP" sz="1400" b="1" dirty="0">
              <a:latin typeface="メイリオ" panose="020B0604030504040204" pitchFamily="50" charset="-128"/>
              <a:ea typeface="メイリオ" panose="020B0604030504040204" pitchFamily="50" charset="-128"/>
            </a:endParaRPr>
          </a:p>
        </p:txBody>
      </p:sp>
      <p:sp>
        <p:nvSpPr>
          <p:cNvPr id="50" name="テキスト ボックス 49"/>
          <p:cNvSpPr txBox="1"/>
          <p:nvPr/>
        </p:nvSpPr>
        <p:spPr>
          <a:xfrm>
            <a:off x="3902277" y="448956"/>
            <a:ext cx="626227" cy="338554"/>
          </a:xfrm>
          <a:prstGeom prst="rect">
            <a:avLst/>
          </a:prstGeom>
          <a:noFill/>
        </p:spPr>
        <p:txBody>
          <a:bodyPr wrap="square" rtlCol="0">
            <a:spAutoFit/>
          </a:bodyPr>
          <a:lstStyle/>
          <a:p>
            <a:r>
              <a:rPr kumimoji="1" lang="en-US" altLang="ja-JP" sz="1600" b="1" dirty="0">
                <a:latin typeface="メイリオ" panose="020B0604030504040204" pitchFamily="50" charset="-128"/>
                <a:ea typeface="メイリオ" panose="020B0604030504040204" pitchFamily="50" charset="-128"/>
              </a:rPr>
              <a:t>2</a:t>
            </a:r>
            <a:r>
              <a:rPr kumimoji="1" lang="ja-JP" altLang="en-US" sz="1600" b="1" dirty="0">
                <a:latin typeface="メイリオ" panose="020B0604030504040204" pitchFamily="50" charset="-128"/>
                <a:ea typeface="メイリオ" panose="020B0604030504040204" pitchFamily="50" charset="-128"/>
              </a:rPr>
              <a:t>歳</a:t>
            </a:r>
          </a:p>
        </p:txBody>
      </p:sp>
      <p:sp>
        <p:nvSpPr>
          <p:cNvPr id="55" name="テキスト ボックス 54"/>
          <p:cNvSpPr txBox="1"/>
          <p:nvPr/>
        </p:nvSpPr>
        <p:spPr>
          <a:xfrm>
            <a:off x="4574073" y="466671"/>
            <a:ext cx="626227" cy="338554"/>
          </a:xfrm>
          <a:prstGeom prst="rect">
            <a:avLst/>
          </a:prstGeom>
          <a:noFill/>
        </p:spPr>
        <p:txBody>
          <a:bodyPr wrap="square" rtlCol="0">
            <a:spAutoFit/>
          </a:bodyPr>
          <a:lstStyle/>
          <a:p>
            <a:r>
              <a:rPr lang="en-US" altLang="ja-JP" sz="1600" b="1" dirty="0">
                <a:latin typeface="メイリオ" panose="020B0604030504040204" pitchFamily="50" charset="-128"/>
                <a:ea typeface="メイリオ" panose="020B0604030504040204" pitchFamily="50" charset="-128"/>
              </a:rPr>
              <a:t>3</a:t>
            </a:r>
            <a:r>
              <a:rPr lang="ja-JP" altLang="en-US" sz="1600" b="1" dirty="0">
                <a:latin typeface="メイリオ" panose="020B0604030504040204" pitchFamily="50" charset="-128"/>
                <a:ea typeface="メイリオ" panose="020B0604030504040204" pitchFamily="50" charset="-128"/>
              </a:rPr>
              <a:t>歳</a:t>
            </a:r>
            <a:endParaRPr kumimoji="1" lang="ja-JP" altLang="en-US" sz="1600" b="1" dirty="0">
              <a:latin typeface="メイリオ" panose="020B0604030504040204" pitchFamily="50" charset="-128"/>
              <a:ea typeface="メイリオ" panose="020B0604030504040204" pitchFamily="50" charset="-128"/>
            </a:endParaRPr>
          </a:p>
        </p:txBody>
      </p:sp>
      <p:sp>
        <p:nvSpPr>
          <p:cNvPr id="56" name="テキスト ボックス 55"/>
          <p:cNvSpPr txBox="1"/>
          <p:nvPr/>
        </p:nvSpPr>
        <p:spPr>
          <a:xfrm>
            <a:off x="5298419" y="368364"/>
            <a:ext cx="1184773" cy="523220"/>
          </a:xfrm>
          <a:prstGeom prst="rect">
            <a:avLst/>
          </a:prstGeom>
          <a:noFill/>
          <a:ln>
            <a:noFill/>
          </a:ln>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小学校</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dirty="0">
                <a:latin typeface="メイリオ" panose="020B0604030504040204" pitchFamily="50" charset="-128"/>
                <a:ea typeface="メイリオ" panose="020B0604030504040204" pitchFamily="50" charset="-128"/>
              </a:rPr>
              <a:t>入学</a:t>
            </a:r>
          </a:p>
        </p:txBody>
      </p:sp>
      <p:sp>
        <p:nvSpPr>
          <p:cNvPr id="57" name="テキスト ボックス 56"/>
          <p:cNvSpPr txBox="1"/>
          <p:nvPr/>
        </p:nvSpPr>
        <p:spPr>
          <a:xfrm>
            <a:off x="6040860" y="355245"/>
            <a:ext cx="970671" cy="523220"/>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小学校</a:t>
            </a:r>
            <a:endParaRPr kumimoji="1" lang="en-US" altLang="ja-JP" sz="1400" b="1" dirty="0">
              <a:latin typeface="メイリオ" panose="020B0604030504040204" pitchFamily="50" charset="-128"/>
              <a:ea typeface="メイリオ" panose="020B0604030504040204" pitchFamily="50" charset="-128"/>
            </a:endParaRPr>
          </a:p>
          <a:p>
            <a:r>
              <a:rPr lang="en-US" altLang="ja-JP" sz="1400" b="1" dirty="0">
                <a:latin typeface="メイリオ" panose="020B0604030504040204" pitchFamily="50" charset="-128"/>
                <a:ea typeface="メイリオ" panose="020B0604030504040204" pitchFamily="50" charset="-128"/>
              </a:rPr>
              <a:t>3</a:t>
            </a:r>
            <a:r>
              <a:rPr lang="ja-JP" altLang="en-US" sz="1400" b="1" dirty="0">
                <a:latin typeface="メイリオ" panose="020B0604030504040204" pitchFamily="50" charset="-128"/>
                <a:ea typeface="メイリオ" panose="020B0604030504040204" pitchFamily="50" charset="-128"/>
              </a:rPr>
              <a:t>学年</a:t>
            </a:r>
            <a:endParaRPr lang="en-US" altLang="ja-JP" sz="1400" b="1" dirty="0">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97162149-99C5-50EF-E5EB-8CD7D9E3F104}"/>
              </a:ext>
            </a:extLst>
          </p:cNvPr>
          <p:cNvGrpSpPr/>
          <p:nvPr/>
        </p:nvGrpSpPr>
        <p:grpSpPr>
          <a:xfrm>
            <a:off x="327259" y="4516051"/>
            <a:ext cx="6132913" cy="2439292"/>
            <a:chOff x="327260" y="1071665"/>
            <a:chExt cx="6132913" cy="2439292"/>
          </a:xfrm>
        </p:grpSpPr>
        <p:sp>
          <p:nvSpPr>
            <p:cNvPr id="36" name="テキスト ボックス 35"/>
            <p:cNvSpPr txBox="1"/>
            <p:nvPr/>
          </p:nvSpPr>
          <p:spPr>
            <a:xfrm>
              <a:off x="327260" y="1104467"/>
              <a:ext cx="6132913" cy="2406490"/>
            </a:xfrm>
            <a:prstGeom prst="rect">
              <a:avLst/>
            </a:prstGeom>
            <a:solidFill>
              <a:schemeClr val="bg1"/>
            </a:solidFill>
            <a:ln w="38100">
              <a:solidFill>
                <a:srgbClr val="FF99FF"/>
              </a:solidFill>
            </a:ln>
          </p:spPr>
          <p:txBody>
            <a:bodyPr wrap="square" rtlCol="0">
              <a:noAutofit/>
            </a:bodyPr>
            <a:lstStyle/>
            <a:p>
              <a:r>
                <a:rPr lang="ja-JP" altLang="en-US" sz="1000" dirty="0"/>
                <a:t>     </a:t>
              </a:r>
              <a:r>
                <a:rPr lang="ja-JP" altLang="en-US" sz="1400" b="1" dirty="0"/>
                <a:t>子の看護等休暇</a:t>
              </a:r>
              <a:endParaRPr lang="en-US" altLang="ja-JP" sz="1400" b="1" dirty="0"/>
            </a:p>
            <a:p>
              <a:endParaRPr lang="en-US" altLang="ja-JP" sz="1000" dirty="0"/>
            </a:p>
            <a:p>
              <a:r>
                <a:rPr lang="ja-JP" altLang="en-US" sz="1000" dirty="0"/>
                <a:t>　</a:t>
              </a:r>
              <a:r>
                <a:rPr lang="ja-JP" altLang="en-US" sz="1000" u="wavyHeavy" dirty="0">
                  <a:uFill>
                    <a:solidFill>
                      <a:srgbClr val="FF0000"/>
                    </a:solidFill>
                  </a:uFill>
                  <a:latin typeface="MSUIGothic"/>
                </a:rPr>
                <a:t>小学校第３学年修了まで</a:t>
              </a:r>
              <a:r>
                <a:rPr lang="ja-JP" altLang="en-US" sz="1000" dirty="0">
                  <a:latin typeface="MSUIGothic"/>
                </a:rPr>
                <a:t>の子を養育する労働者は、事業主に申し出ることにより、１年度に５日まで（その養育する小学校第３学年修了までの子が２人以上の場合は</a:t>
              </a:r>
              <a:r>
                <a:rPr lang="en-US" altLang="ja-JP" sz="1000" dirty="0">
                  <a:latin typeface="MSUIGothic"/>
                </a:rPr>
                <a:t>10 </a:t>
              </a:r>
              <a:r>
                <a:rPr lang="ja-JP" altLang="en-US" sz="1000" dirty="0">
                  <a:latin typeface="MSUIGothic"/>
                </a:rPr>
                <a:t>日まで）、病気・けがをした子の看護、子に予防接種・健康診断を受けさせること、感染症に伴う学級閉鎖等になった子の世話、又は子の入園（入学）式、卒園式への参加のために、休暇が取得できる。</a:t>
              </a:r>
            </a:p>
            <a:p>
              <a:r>
                <a:rPr lang="en-US" altLang="ja-JP" sz="1000" dirty="0">
                  <a:latin typeface="MSUIGothic"/>
                </a:rPr>
                <a:t>※R7.4.1 </a:t>
              </a:r>
              <a:r>
                <a:rPr lang="ja-JP" altLang="en-US" sz="1000" dirty="0">
                  <a:latin typeface="MSUIGothic"/>
                </a:rPr>
                <a:t>から、取得事由に「感染症に伴う学級閉鎖等」及び「入園（入学）式、卒園式」が追加</a:t>
              </a:r>
              <a:endParaRPr lang="en-US" altLang="ja-JP" sz="1000" dirty="0">
                <a:latin typeface="MSUIGothic"/>
              </a:endParaRPr>
            </a:p>
            <a:p>
              <a:endParaRPr lang="en-US" altLang="ja-JP" sz="1000" dirty="0">
                <a:latin typeface="MSUIGothic"/>
              </a:endParaRPr>
            </a:p>
            <a:p>
              <a:endParaRPr lang="en-US" altLang="ja-JP" sz="1000" dirty="0"/>
            </a:p>
            <a:p>
              <a:endParaRPr lang="en-US" altLang="ja-JP" sz="1000" dirty="0"/>
            </a:p>
            <a:p>
              <a:r>
                <a:rPr lang="ja-JP" altLang="en-US" sz="1000" dirty="0"/>
                <a:t>　</a:t>
              </a:r>
              <a:endParaRPr lang="en-US" altLang="ja-JP" sz="1000" dirty="0"/>
            </a:p>
            <a:p>
              <a:endParaRPr lang="en-US" altLang="ja-JP" sz="1000" dirty="0"/>
            </a:p>
            <a:p>
              <a:endParaRPr lang="en-US" altLang="ja-JP" sz="1000" dirty="0"/>
            </a:p>
            <a:p>
              <a:endParaRPr lang="en-US" altLang="ja-JP" sz="1000" dirty="0"/>
            </a:p>
            <a:p>
              <a:endParaRPr lang="en-US" altLang="ja-JP" sz="1000" dirty="0"/>
            </a:p>
            <a:p>
              <a:endParaRPr lang="en-US" altLang="ja-JP" sz="1000" dirty="0"/>
            </a:p>
          </p:txBody>
        </p:sp>
        <p:pic>
          <p:nvPicPr>
            <p:cNvPr id="37" name="図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1937" y="1071767"/>
              <a:ext cx="326020" cy="331723"/>
            </a:xfrm>
            <a:prstGeom prst="rect">
              <a:avLst/>
            </a:prstGeom>
          </p:spPr>
        </p:pic>
        <p:pic>
          <p:nvPicPr>
            <p:cNvPr id="38" name="図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73000" y="1071665"/>
              <a:ext cx="296032" cy="346115"/>
            </a:xfrm>
            <a:prstGeom prst="rect">
              <a:avLst/>
            </a:prstGeom>
          </p:spPr>
        </p:pic>
        <p:sp>
          <p:nvSpPr>
            <p:cNvPr id="39" name="フローチャート: 処理 38"/>
            <p:cNvSpPr/>
            <p:nvPr/>
          </p:nvSpPr>
          <p:spPr>
            <a:xfrm>
              <a:off x="3455589" y="1161521"/>
              <a:ext cx="2648632" cy="211652"/>
            </a:xfrm>
            <a:prstGeom prst="flowChartProcess">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rPr>
                <a:t>小学校就学まで⇒小学校第３学年修了まで</a:t>
              </a:r>
              <a:endParaRPr kumimoji="1" lang="en-US" altLang="ja-JP" sz="1000" b="1" dirty="0">
                <a:solidFill>
                  <a:schemeClr val="tx1"/>
                </a:solidFill>
              </a:endParaRPr>
            </a:p>
          </p:txBody>
        </p:sp>
        <p:sp>
          <p:nvSpPr>
            <p:cNvPr id="40" name="フローチャート: 代替処理 39"/>
            <p:cNvSpPr/>
            <p:nvPr/>
          </p:nvSpPr>
          <p:spPr>
            <a:xfrm>
              <a:off x="474783" y="2432972"/>
              <a:ext cx="4337997" cy="935770"/>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S-Mincho"/>
                </a:rPr>
                <a:t>対象労働者</a:t>
              </a:r>
              <a:endParaRPr lang="en-US" altLang="ja-JP" sz="1000" dirty="0">
                <a:solidFill>
                  <a:schemeClr val="tx1"/>
                </a:solidFill>
                <a:latin typeface="MS-Mincho"/>
              </a:endParaRPr>
            </a:p>
            <a:p>
              <a:r>
                <a:rPr lang="ja-JP" altLang="en-US" sz="1000" dirty="0">
                  <a:solidFill>
                    <a:schemeClr val="tx1"/>
                  </a:solidFill>
                  <a:latin typeface="MS-Mincho"/>
                </a:rPr>
                <a:t>○小学校第３学年修了までの子を養育する労働者（日々雇用を除く）</a:t>
              </a:r>
            </a:p>
            <a:p>
              <a:r>
                <a:rPr lang="ja-JP" altLang="en-US" sz="1000" dirty="0">
                  <a:solidFill>
                    <a:schemeClr val="tx1"/>
                  </a:solidFill>
                  <a:latin typeface="MS-Mincho"/>
                </a:rPr>
                <a:t>○労使協定で対象外にできる労働者</a:t>
              </a:r>
            </a:p>
            <a:p>
              <a:r>
                <a:rPr lang="ja-JP" altLang="en-US" sz="1000" dirty="0">
                  <a:solidFill>
                    <a:schemeClr val="tx1"/>
                  </a:solidFill>
                  <a:latin typeface="MS-Mincho"/>
                </a:rPr>
                <a:t>・週の所定労働日数が２日以下の労働者</a:t>
              </a:r>
            </a:p>
            <a:p>
              <a:r>
                <a:rPr lang="ja-JP" altLang="en-US" sz="1000" dirty="0">
                  <a:solidFill>
                    <a:schemeClr val="tx1"/>
                  </a:solidFill>
                  <a:latin typeface="MS-Mincho"/>
                </a:rPr>
                <a:t>（勤続６か月未満の労働者の要件は</a:t>
              </a:r>
              <a:r>
                <a:rPr lang="en-US" altLang="ja-JP" sz="1000" dirty="0">
                  <a:solidFill>
                    <a:schemeClr val="tx1"/>
                  </a:solidFill>
                  <a:latin typeface="MS-Mincho"/>
                </a:rPr>
                <a:t>R7.4.1 </a:t>
              </a:r>
              <a:r>
                <a:rPr lang="ja-JP" altLang="en-US" sz="1000" dirty="0">
                  <a:solidFill>
                    <a:schemeClr val="tx1"/>
                  </a:solidFill>
                  <a:latin typeface="MS-Mincho"/>
                </a:rPr>
                <a:t>から廃止）</a:t>
              </a:r>
              <a:endParaRPr lang="en-US" altLang="ja-JP" sz="1000" dirty="0">
                <a:solidFill>
                  <a:schemeClr val="tx1"/>
                </a:solidFill>
                <a:latin typeface="MS-Mincho"/>
              </a:endParaRPr>
            </a:p>
            <a:p>
              <a:endParaRPr lang="en-US" altLang="ja-JP" sz="1000" dirty="0">
                <a:solidFill>
                  <a:schemeClr val="tx1"/>
                </a:solidFill>
                <a:latin typeface="MS-Mincho"/>
              </a:endParaRPr>
            </a:p>
          </p:txBody>
        </p:sp>
        <p:sp>
          <p:nvSpPr>
            <p:cNvPr id="24" name="楕円 23"/>
            <p:cNvSpPr/>
            <p:nvPr/>
          </p:nvSpPr>
          <p:spPr>
            <a:xfrm>
              <a:off x="2415694" y="1134617"/>
              <a:ext cx="1008579" cy="27969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rPr>
                <a:t>R7</a:t>
              </a:r>
              <a:r>
                <a:rPr kumimoji="1" lang="ja-JP" altLang="en-US" sz="800" b="1" dirty="0">
                  <a:solidFill>
                    <a:schemeClr val="tx1"/>
                  </a:solidFill>
                </a:rPr>
                <a:t>年度</a:t>
              </a:r>
              <a:endParaRPr kumimoji="1" lang="en-US" altLang="ja-JP" sz="800" b="1" dirty="0">
                <a:solidFill>
                  <a:schemeClr val="tx1"/>
                </a:solidFill>
              </a:endParaRPr>
            </a:p>
            <a:p>
              <a:pPr algn="ctr"/>
              <a:r>
                <a:rPr lang="ja-JP" altLang="en-US" sz="800" b="1" dirty="0">
                  <a:solidFill>
                    <a:schemeClr val="tx1"/>
                  </a:solidFill>
                </a:rPr>
                <a:t>改正</a:t>
              </a:r>
              <a:r>
                <a:rPr lang="en-US" altLang="ja-JP" sz="800" b="1" dirty="0">
                  <a:solidFill>
                    <a:schemeClr val="tx1"/>
                  </a:solidFill>
                </a:rPr>
                <a:t>point</a:t>
              </a:r>
              <a:endParaRPr kumimoji="1" lang="ja-JP" altLang="en-US" sz="800" b="1" dirty="0">
                <a:solidFill>
                  <a:schemeClr val="tx1"/>
                </a:solidFill>
              </a:endParaRPr>
            </a:p>
          </p:txBody>
        </p:sp>
        <p:pic>
          <p:nvPicPr>
            <p:cNvPr id="25" name="図 24"/>
            <p:cNvPicPr>
              <a:picLocks noChangeAspect="1"/>
            </p:cNvPicPr>
            <p:nvPr/>
          </p:nvPicPr>
          <p:blipFill>
            <a:blip r:embed="rId6">
              <a:clrChange>
                <a:clrFrom>
                  <a:srgbClr val="000000"/>
                </a:clrFrom>
                <a:clrTo>
                  <a:srgbClr val="000000">
                    <a:alpha val="0"/>
                  </a:srgbClr>
                </a:clrTo>
              </a:clrChange>
            </a:blip>
            <a:stretch>
              <a:fillRect/>
            </a:stretch>
          </p:blipFill>
          <p:spPr>
            <a:xfrm>
              <a:off x="2528952" y="1113394"/>
              <a:ext cx="200951" cy="248470"/>
            </a:xfrm>
            <a:prstGeom prst="rect">
              <a:avLst/>
            </a:prstGeom>
          </p:spPr>
        </p:pic>
        <p:sp>
          <p:nvSpPr>
            <p:cNvPr id="51" name="正方形/長方形 50"/>
            <p:cNvSpPr/>
            <p:nvPr/>
          </p:nvSpPr>
          <p:spPr>
            <a:xfrm>
              <a:off x="352681" y="1144930"/>
              <a:ext cx="244204" cy="2116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r>
                <a:rPr lang="en-US" altLang="ja-JP" sz="1000" b="1" dirty="0">
                  <a:solidFill>
                    <a:schemeClr val="tx1"/>
                  </a:solidFill>
                </a:rPr>
                <a:t>11</a:t>
              </a:r>
              <a:endParaRPr kumimoji="1" lang="ja-JP" altLang="en-US" sz="1000" b="1" dirty="0">
                <a:solidFill>
                  <a:schemeClr val="tx1"/>
                </a:solidFill>
              </a:endParaRPr>
            </a:p>
          </p:txBody>
        </p:sp>
      </p:grpSp>
      <p:sp>
        <p:nvSpPr>
          <p:cNvPr id="52" name="テキスト ボックス 51"/>
          <p:cNvSpPr txBox="1"/>
          <p:nvPr/>
        </p:nvSpPr>
        <p:spPr>
          <a:xfrm>
            <a:off x="311878" y="7057381"/>
            <a:ext cx="6148295" cy="1592855"/>
          </a:xfrm>
          <a:prstGeom prst="rect">
            <a:avLst/>
          </a:prstGeom>
          <a:solidFill>
            <a:schemeClr val="bg1"/>
          </a:solidFill>
          <a:ln w="38100">
            <a:solidFill>
              <a:schemeClr val="tx1"/>
            </a:solidFill>
          </a:ln>
        </p:spPr>
        <p:txBody>
          <a:bodyPr wrap="square" rtlCol="0">
            <a:noAutofit/>
          </a:bodyPr>
          <a:lstStyle/>
          <a:p>
            <a:r>
              <a:rPr kumimoji="1" lang="ja-JP" altLang="en-US" sz="1400" b="1" dirty="0"/>
              <a:t>企業カスタマイズ枠</a:t>
            </a:r>
            <a:endParaRPr kumimoji="1" lang="en-US" altLang="ja-JP" sz="1400" b="1" dirty="0"/>
          </a:p>
          <a:p>
            <a:endParaRPr kumimoji="1" lang="en-US" altLang="ja-JP" sz="1000" dirty="0"/>
          </a:p>
          <a:p>
            <a:r>
              <a:rPr lang="ja-JP" altLang="en-US" sz="1000" dirty="0"/>
              <a:t>対象や提出書類、提出期限などの記載ができるスペースです。</a:t>
            </a:r>
            <a:endParaRPr kumimoji="1" lang="en-US" altLang="ja-JP" sz="1000" dirty="0"/>
          </a:p>
        </p:txBody>
      </p:sp>
      <p:sp>
        <p:nvSpPr>
          <p:cNvPr id="8" name="ホームベース 31">
            <a:extLst>
              <a:ext uri="{FF2B5EF4-FFF2-40B4-BE49-F238E27FC236}">
                <a16:creationId xmlns:a16="http://schemas.microsoft.com/office/drawing/2014/main" id="{0BE77C9A-8AE3-5865-EAEC-D6291FF5C078}"/>
              </a:ext>
            </a:extLst>
          </p:cNvPr>
          <p:cNvSpPr/>
          <p:nvPr/>
        </p:nvSpPr>
        <p:spPr>
          <a:xfrm>
            <a:off x="527288" y="204234"/>
            <a:ext cx="1509529" cy="749317"/>
          </a:xfrm>
          <a:prstGeom prst="homePlate">
            <a:avLst/>
          </a:prstGeom>
          <a:solidFill>
            <a:srgbClr val="00B050"/>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ホームベース 29"/>
          <p:cNvSpPr/>
          <p:nvPr/>
        </p:nvSpPr>
        <p:spPr>
          <a:xfrm>
            <a:off x="327260" y="204950"/>
            <a:ext cx="985564" cy="746691"/>
          </a:xfrm>
          <a:prstGeom prst="homePlat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1234199" y="333529"/>
            <a:ext cx="833865" cy="523220"/>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産後</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dirty="0">
                <a:latin typeface="メイリオ" panose="020B0604030504040204" pitchFamily="50" charset="-128"/>
                <a:ea typeface="メイリオ" panose="020B0604030504040204" pitchFamily="50" charset="-128"/>
              </a:rPr>
              <a:t>８週間</a:t>
            </a:r>
          </a:p>
        </p:txBody>
      </p:sp>
      <p:sp>
        <p:nvSpPr>
          <p:cNvPr id="45" name="テキスト ボックス 44"/>
          <p:cNvSpPr txBox="1"/>
          <p:nvPr/>
        </p:nvSpPr>
        <p:spPr>
          <a:xfrm>
            <a:off x="360983" y="453740"/>
            <a:ext cx="1141277" cy="338554"/>
          </a:xfrm>
          <a:prstGeom prst="rect">
            <a:avLst/>
          </a:prstGeom>
          <a:noFill/>
        </p:spPr>
        <p:txBody>
          <a:bodyPr wrap="square" rtlCol="0">
            <a:spAutoFit/>
          </a:bodyPr>
          <a:lstStyle/>
          <a:p>
            <a:r>
              <a:rPr lang="ja-JP" altLang="en-US" sz="1600" b="1" dirty="0">
                <a:latin typeface="メイリオ" panose="020B0604030504040204" pitchFamily="50" charset="-128"/>
                <a:ea typeface="メイリオ" panose="020B0604030504040204" pitchFamily="50" charset="-128"/>
              </a:rPr>
              <a:t>出産日</a:t>
            </a:r>
            <a:endParaRPr kumimoji="1" lang="en-US" altLang="ja-JP" sz="1600" b="1" dirty="0">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956B3DBD-7279-3460-298A-1C2CD070358D}"/>
              </a:ext>
            </a:extLst>
          </p:cNvPr>
          <p:cNvGrpSpPr/>
          <p:nvPr/>
        </p:nvGrpSpPr>
        <p:grpSpPr>
          <a:xfrm>
            <a:off x="327260" y="1001210"/>
            <a:ext cx="6132913" cy="3404209"/>
            <a:chOff x="327260" y="3510957"/>
            <a:chExt cx="6132913" cy="3404209"/>
          </a:xfrm>
        </p:grpSpPr>
        <p:sp>
          <p:nvSpPr>
            <p:cNvPr id="58" name="テキスト ボックス 57"/>
            <p:cNvSpPr txBox="1"/>
            <p:nvPr/>
          </p:nvSpPr>
          <p:spPr>
            <a:xfrm>
              <a:off x="327260" y="3691378"/>
              <a:ext cx="6132913" cy="3223788"/>
            </a:xfrm>
            <a:prstGeom prst="rect">
              <a:avLst/>
            </a:prstGeom>
            <a:solidFill>
              <a:schemeClr val="bg1"/>
            </a:solidFill>
            <a:ln w="38100">
              <a:solidFill>
                <a:srgbClr val="FFC9C9"/>
              </a:solidFill>
            </a:ln>
          </p:spPr>
          <p:txBody>
            <a:bodyPr wrap="square" rtlCol="0">
              <a:noAutofit/>
            </a:bodyPr>
            <a:lstStyle/>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latin typeface="MSUIGothic"/>
              </a:endParaRPr>
            </a:p>
            <a:p>
              <a:endParaRPr lang="en-US" altLang="ja-JP" sz="1000" dirty="0"/>
            </a:p>
          </p:txBody>
        </p:sp>
        <p:sp>
          <p:nvSpPr>
            <p:cNvPr id="20" name="円形吹き出し 19"/>
            <p:cNvSpPr/>
            <p:nvPr/>
          </p:nvSpPr>
          <p:spPr>
            <a:xfrm>
              <a:off x="4874864" y="3510957"/>
              <a:ext cx="1438696" cy="530568"/>
            </a:xfrm>
            <a:prstGeom prst="wedgeEllipseCallout">
              <a:avLst>
                <a:gd name="adj1" fmla="val -76491"/>
                <a:gd name="adj2" fmla="val 45055"/>
              </a:avLst>
            </a:prstGeom>
            <a:solidFill>
              <a:srgbClr val="FFC9C9"/>
            </a:solidFill>
            <a:ln>
              <a:solidFill>
                <a:srgbClr val="FFB9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tx1"/>
                  </a:solidFill>
                </a:rPr>
                <a:t>R7</a:t>
              </a:r>
              <a:r>
                <a:rPr kumimoji="1" lang="ja-JP" altLang="en-US" sz="1000" b="1" dirty="0">
                  <a:solidFill>
                    <a:schemeClr val="tx1"/>
                  </a:solidFill>
                </a:rPr>
                <a:t>年</a:t>
              </a:r>
              <a:r>
                <a:rPr kumimoji="1" lang="en-US" altLang="ja-JP" sz="1000" b="1" dirty="0">
                  <a:solidFill>
                    <a:schemeClr val="tx1"/>
                  </a:solidFill>
                </a:rPr>
                <a:t>10</a:t>
              </a:r>
              <a:r>
                <a:rPr kumimoji="1" lang="ja-JP" altLang="en-US" sz="1000" b="1" dirty="0">
                  <a:solidFill>
                    <a:schemeClr val="tx1"/>
                  </a:solidFill>
                </a:rPr>
                <a:t>月１日より施行</a:t>
              </a:r>
            </a:p>
          </p:txBody>
        </p:sp>
        <p:sp>
          <p:nvSpPr>
            <p:cNvPr id="21" name="テキスト ボックス 20"/>
            <p:cNvSpPr txBox="1"/>
            <p:nvPr/>
          </p:nvSpPr>
          <p:spPr>
            <a:xfrm>
              <a:off x="334032" y="4275964"/>
              <a:ext cx="6056936" cy="1519664"/>
            </a:xfrm>
            <a:prstGeom prst="rect">
              <a:avLst/>
            </a:prstGeom>
            <a:noFill/>
          </p:spPr>
          <p:txBody>
            <a:bodyPr wrap="square" rtlCol="0">
              <a:noAutofit/>
            </a:bodyPr>
            <a:lstStyle/>
            <a:p>
              <a:r>
                <a:rPr lang="ja-JP" altLang="en-US" sz="1000" dirty="0">
                  <a:latin typeface="MS-Mincho"/>
                </a:rPr>
                <a:t>　事業主は、３歳から小学校就学前の子を養育する労働者に関して、以下の措置の中から、２つ以上の</a:t>
              </a:r>
              <a:endParaRPr lang="en-US" altLang="ja-JP" sz="1000" dirty="0">
                <a:latin typeface="MS-Mincho"/>
              </a:endParaRPr>
            </a:p>
            <a:p>
              <a:r>
                <a:rPr lang="ja-JP" altLang="en-US" sz="1000" dirty="0">
                  <a:latin typeface="MS-Mincho"/>
                </a:rPr>
                <a:t>措置を選択して講じなければならない。</a:t>
              </a:r>
              <a:endParaRPr lang="ja-JP" altLang="en-US" sz="1000" strike="sngStrike" dirty="0">
                <a:solidFill>
                  <a:srgbClr val="FF0000"/>
                </a:solidFill>
                <a:latin typeface="MS-Mincho"/>
              </a:endParaRPr>
            </a:p>
            <a:p>
              <a:r>
                <a:rPr lang="ja-JP" altLang="en-US" sz="1000" dirty="0">
                  <a:latin typeface="MS-Mincho"/>
                </a:rPr>
                <a:t>① 始業時刻等の変更の措置</a:t>
              </a:r>
            </a:p>
            <a:p>
              <a:r>
                <a:rPr lang="ja-JP" altLang="en-US" sz="1000" dirty="0">
                  <a:latin typeface="MS-Mincho"/>
                </a:rPr>
                <a:t>② 在宅勤務等の措置（</a:t>
              </a:r>
              <a:r>
                <a:rPr lang="en-US" altLang="ja-JP" sz="1000" dirty="0">
                  <a:latin typeface="MS-Mincho"/>
                </a:rPr>
                <a:t>10</a:t>
              </a:r>
              <a:r>
                <a:rPr lang="ja-JP" altLang="en-US" sz="1000" dirty="0">
                  <a:latin typeface="MS-Mincho"/>
                </a:rPr>
                <a:t>日以上</a:t>
              </a:r>
              <a:r>
                <a:rPr lang="en-US" altLang="ja-JP" sz="1000" dirty="0">
                  <a:latin typeface="MS-Mincho"/>
                </a:rPr>
                <a:t>/</a:t>
              </a:r>
              <a:r>
                <a:rPr lang="ja-JP" altLang="en-US" sz="1000" dirty="0">
                  <a:latin typeface="MS-Mincho"/>
                </a:rPr>
                <a:t>月）</a:t>
              </a:r>
            </a:p>
            <a:p>
              <a:r>
                <a:rPr lang="ja-JP" altLang="en-US" sz="1000" dirty="0">
                  <a:latin typeface="MS-Mincho"/>
                </a:rPr>
                <a:t>③ 育児のための所定労働時間の短縮措置（原則６時間）</a:t>
              </a:r>
            </a:p>
            <a:p>
              <a:r>
                <a:rPr lang="ja-JP" altLang="en-US" sz="1000" dirty="0">
                  <a:latin typeface="MS-Mincho"/>
                </a:rPr>
                <a:t>④ 就業しつつ子を養育することを容易にするための休暇の付与（養育両立支援休暇）（</a:t>
              </a:r>
              <a:r>
                <a:rPr lang="en-US" altLang="ja-JP" sz="1000" dirty="0">
                  <a:latin typeface="MS-Mincho"/>
                </a:rPr>
                <a:t>10</a:t>
              </a:r>
              <a:r>
                <a:rPr lang="ja-JP" altLang="en-US" sz="1000" dirty="0">
                  <a:latin typeface="MS-Mincho"/>
                </a:rPr>
                <a:t>日以上</a:t>
              </a:r>
              <a:r>
                <a:rPr lang="en-US" altLang="ja-JP" sz="1000" dirty="0">
                  <a:latin typeface="MS-Mincho"/>
                </a:rPr>
                <a:t>/</a:t>
              </a:r>
              <a:r>
                <a:rPr lang="ja-JP" altLang="en-US" sz="1000" dirty="0">
                  <a:latin typeface="MS-Mincho"/>
                </a:rPr>
                <a:t>年）</a:t>
              </a:r>
              <a:endParaRPr lang="en-US" altLang="ja-JP" sz="1000" dirty="0">
                <a:latin typeface="MS-Mincho"/>
              </a:endParaRPr>
            </a:p>
            <a:p>
              <a:r>
                <a:rPr lang="ja-JP" altLang="en-US" sz="1000" dirty="0">
                  <a:latin typeface="MS-Mincho"/>
                </a:rPr>
                <a:t>⑤ 保育施設の設置運営その他これに準ずる便宜の供与</a:t>
              </a:r>
              <a:endParaRPr lang="ja-JP" altLang="en-US" sz="1000" strike="sngStrike" dirty="0">
                <a:solidFill>
                  <a:srgbClr val="FF0000"/>
                </a:solidFill>
                <a:latin typeface="MS-Mincho"/>
              </a:endParaRPr>
            </a:p>
            <a:p>
              <a:r>
                <a:rPr lang="ja-JP" altLang="en-US" sz="1000" dirty="0">
                  <a:latin typeface="MS-Mincho"/>
                </a:rPr>
                <a:t>　労働者は、事業主が講じた措置の中から１つを選択して利用する</a:t>
              </a:r>
              <a:endParaRPr lang="en-US" altLang="ja-JP" sz="1000" dirty="0">
                <a:latin typeface="MS-Mincho"/>
              </a:endParaRPr>
            </a:p>
            <a:p>
              <a:r>
                <a:rPr lang="ja-JP" altLang="en-US" sz="1000" dirty="0">
                  <a:latin typeface="MS-Mincho"/>
                </a:rPr>
                <a:t>ことができる。</a:t>
              </a:r>
              <a:endParaRPr lang="en-US" altLang="ja-JP" sz="1000" dirty="0">
                <a:latin typeface="MS-Mincho"/>
              </a:endParaRPr>
            </a:p>
            <a:p>
              <a:endParaRPr lang="en-US" altLang="ja-JP" sz="1000" dirty="0">
                <a:latin typeface="MS-Mincho"/>
              </a:endParaRPr>
            </a:p>
            <a:p>
              <a:endParaRPr lang="en-US" altLang="ja-JP" sz="1000" dirty="0">
                <a:latin typeface="MS-Mincho"/>
              </a:endParaRPr>
            </a:p>
            <a:p>
              <a:endParaRPr lang="en-US" altLang="ja-JP" sz="1000" dirty="0">
                <a:latin typeface="MS-Mincho"/>
              </a:endParaRPr>
            </a:p>
          </p:txBody>
        </p:sp>
        <p:sp>
          <p:nvSpPr>
            <p:cNvPr id="34" name="フローチャート: 代替処理 33"/>
            <p:cNvSpPr/>
            <p:nvPr/>
          </p:nvSpPr>
          <p:spPr>
            <a:xfrm>
              <a:off x="614113" y="5764872"/>
              <a:ext cx="5442352" cy="827658"/>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000" dirty="0">
                <a:solidFill>
                  <a:schemeClr val="tx1"/>
                </a:solidFill>
                <a:latin typeface="MS-Mincho"/>
              </a:endParaRPr>
            </a:p>
            <a:p>
              <a:endParaRPr lang="en-US" altLang="ja-JP" sz="1000" dirty="0">
                <a:solidFill>
                  <a:schemeClr val="tx1"/>
                </a:solidFill>
                <a:latin typeface="MS-Mincho"/>
              </a:endParaRPr>
            </a:p>
            <a:p>
              <a:r>
                <a:rPr lang="ja-JP" altLang="en-US" sz="1000" dirty="0">
                  <a:solidFill>
                    <a:schemeClr val="tx1"/>
                  </a:solidFill>
                  <a:latin typeface="MS-Mincho"/>
                </a:rPr>
                <a:t>　日々雇用を除く。また、労使協定があるときは、対象外とすることができる</a:t>
              </a:r>
              <a:endParaRPr lang="en-US" altLang="ja-JP" sz="1000" dirty="0">
                <a:solidFill>
                  <a:schemeClr val="tx1"/>
                </a:solidFill>
                <a:latin typeface="MS-Mincho"/>
              </a:endParaRPr>
            </a:p>
            <a:p>
              <a:r>
                <a:rPr lang="ja-JP" altLang="en-US" sz="1000" dirty="0">
                  <a:solidFill>
                    <a:schemeClr val="tx1"/>
                  </a:solidFill>
                  <a:latin typeface="MS-Mincho"/>
                </a:rPr>
                <a:t>① その事業主に継続して雇用された期間が１年に満たない労働者</a:t>
              </a:r>
            </a:p>
            <a:p>
              <a:r>
                <a:rPr lang="ja-JP" altLang="en-US" sz="1000" dirty="0">
                  <a:solidFill>
                    <a:schemeClr val="tx1"/>
                  </a:solidFill>
                  <a:latin typeface="MS-Mincho"/>
                </a:rPr>
                <a:t>② １週間の所定労働日数が２日以下の労働者</a:t>
              </a:r>
            </a:p>
            <a:p>
              <a:r>
                <a:rPr lang="ja-JP" altLang="en-US" sz="1000" dirty="0">
                  <a:solidFill>
                    <a:schemeClr val="tx1"/>
                  </a:solidFill>
                  <a:latin typeface="MS-Mincho"/>
                </a:rPr>
                <a:t>③ 時間単位で養育両立支援休暇を取得することが困難と認められる業務に従事する労働者</a:t>
              </a:r>
              <a:endParaRPr lang="en-US" altLang="ja-JP" sz="1000" dirty="0">
                <a:solidFill>
                  <a:schemeClr val="tx1"/>
                </a:solidFill>
                <a:latin typeface="MS-Mincho"/>
              </a:endParaRPr>
            </a:p>
            <a:p>
              <a:endParaRPr lang="en-US" altLang="ja-JP" sz="1000" dirty="0">
                <a:solidFill>
                  <a:schemeClr val="tx1"/>
                </a:solidFill>
                <a:latin typeface="MS-Mincho"/>
              </a:endParaRPr>
            </a:p>
            <a:p>
              <a:endParaRPr lang="en-US" altLang="ja-JP" sz="1000" dirty="0">
                <a:solidFill>
                  <a:schemeClr val="tx1"/>
                </a:solidFill>
                <a:latin typeface="MS-Mincho"/>
              </a:endParaRPr>
            </a:p>
          </p:txBody>
        </p:sp>
        <p:sp>
          <p:nvSpPr>
            <p:cNvPr id="59" name="角丸四角形 58"/>
            <p:cNvSpPr/>
            <p:nvPr/>
          </p:nvSpPr>
          <p:spPr>
            <a:xfrm>
              <a:off x="423336" y="3783669"/>
              <a:ext cx="3989163" cy="418398"/>
            </a:xfrm>
            <a:prstGeom prst="round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　 </a:t>
              </a:r>
              <a:r>
                <a:rPr kumimoji="1" lang="ja-JP" altLang="en-US" sz="1400" b="1" dirty="0">
                  <a:solidFill>
                    <a:schemeClr val="tx1"/>
                  </a:solidFill>
                </a:rPr>
                <a:t>柔軟な</a:t>
              </a:r>
              <a:r>
                <a:rPr lang="ja-JP" altLang="en-US" sz="1400" b="1" dirty="0">
                  <a:solidFill>
                    <a:schemeClr val="tx1"/>
                  </a:solidFill>
                </a:rPr>
                <a:t>働き方を実現するための措置</a:t>
              </a:r>
              <a:endParaRPr kumimoji="1" lang="ja-JP" altLang="en-US" sz="1400" b="1" dirty="0">
                <a:solidFill>
                  <a:schemeClr val="tx1"/>
                </a:solidFill>
              </a:endParaRPr>
            </a:p>
          </p:txBody>
        </p:sp>
        <p:sp>
          <p:nvSpPr>
            <p:cNvPr id="3" name="正方形/長方形 2">
              <a:extLst>
                <a:ext uri="{FF2B5EF4-FFF2-40B4-BE49-F238E27FC236}">
                  <a16:creationId xmlns:a16="http://schemas.microsoft.com/office/drawing/2014/main" id="{A0E36708-B0EB-A302-D58D-7CB2F5B6863D}"/>
                </a:ext>
              </a:extLst>
            </p:cNvPr>
            <p:cNvSpPr/>
            <p:nvPr/>
          </p:nvSpPr>
          <p:spPr>
            <a:xfrm>
              <a:off x="476645" y="3887042"/>
              <a:ext cx="244204" cy="2116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r>
                <a:rPr kumimoji="1" lang="en-US" altLang="ja-JP" sz="1000" b="1" dirty="0">
                  <a:solidFill>
                    <a:schemeClr val="tx1"/>
                  </a:solidFill>
                </a:rPr>
                <a:t>10</a:t>
              </a:r>
              <a:endParaRPr kumimoji="1" lang="ja-JP" altLang="en-US" sz="1000" b="1" dirty="0">
                <a:solidFill>
                  <a:schemeClr val="tx1"/>
                </a:solidFill>
              </a:endParaRPr>
            </a:p>
          </p:txBody>
        </p:sp>
      </p:grpSp>
    </p:spTree>
    <p:extLst>
      <p:ext uri="{BB962C8B-B14F-4D97-AF65-F5344CB8AC3E}">
        <p14:creationId xmlns:p14="http://schemas.microsoft.com/office/powerpoint/2010/main" val="366798462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4F0637E0-7C91-44F8-A2AF-D1306C2321F8}" vid="{4A3437A6-10FA-474F-A47D-BACCC7FF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7341</TotalTime>
  <Words>6051</Words>
  <Application>Microsoft Office PowerPoint</Application>
  <PresentationFormat>画面に合わせる (4:3)</PresentationFormat>
  <Paragraphs>1263</Paragraphs>
  <Slides>19</Slides>
  <Notes>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19</vt:i4>
      </vt:variant>
    </vt:vector>
  </HeadingPairs>
  <TitlesOfParts>
    <vt:vector size="27" baseType="lpstr">
      <vt:lpstr>MS-Mincho</vt:lpstr>
      <vt:lpstr>MSUIGothic</vt:lpstr>
      <vt:lpstr>メイリオ</vt:lpstr>
      <vt:lpstr>游ゴシック</vt:lpstr>
      <vt:lpstr>游ゴシック Light</vt:lpstr>
      <vt:lpstr>游明朝</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SG19300のC20-3699</dc:creator>
  <cp:lastModifiedBy>吉村　友比古</cp:lastModifiedBy>
  <cp:revision>798</cp:revision>
  <cp:lastPrinted>2026-07-21T00:31:37Z</cp:lastPrinted>
  <dcterms:created xsi:type="dcterms:W3CDTF">2024-01-28T04:21:48Z</dcterms:created>
  <dcterms:modified xsi:type="dcterms:W3CDTF">2026-08-13T00:20:05Z</dcterms:modified>
  <cp:contentStatus/>
</cp:coreProperties>
</file>